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2" r:id="rId15"/>
    <p:sldId id="270" r:id="rId16"/>
    <p:sldId id="271" r:id="rId17"/>
    <p:sldId id="273" r:id="rId18"/>
    <p:sldId id="275" r:id="rId19"/>
    <p:sldId id="277" r:id="rId20"/>
    <p:sldId id="278" r:id="rId21"/>
    <p:sldId id="291" r:id="rId22"/>
    <p:sldId id="282" r:id="rId23"/>
    <p:sldId id="284" r:id="rId24"/>
    <p:sldId id="285" r:id="rId25"/>
    <p:sldId id="28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חוקר שכונות" initials="חש"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32" autoAdjust="0"/>
    <p:restoredTop sz="67794" autoAdjust="0"/>
  </p:normalViewPr>
  <p:slideViewPr>
    <p:cSldViewPr>
      <p:cViewPr>
        <p:scale>
          <a:sx n="67" d="100"/>
          <a:sy n="67" d="100"/>
        </p:scale>
        <p:origin x="-145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D3764F-4E14-43EC-9AE7-16615D3CC596}"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he-IL"/>
        </a:p>
      </dgm:t>
    </dgm:pt>
    <dgm:pt modelId="{0D655F25-1527-472D-A6F8-3D8224D69664}">
      <dgm:prSet phldrT="[Text]" custT="1"/>
      <dgm:spPr/>
      <dgm:t>
        <a:bodyPr/>
        <a:lstStyle/>
        <a:p>
          <a:pPr rtl="1"/>
          <a:r>
            <a:rPr lang="he-IL" sz="2200" b="1" dirty="0">
              <a:latin typeface="Calibri" panose="020F0502020204030204" pitchFamily="34" charset="0"/>
              <a:cs typeface="Calibri" panose="020F0502020204030204" pitchFamily="34" charset="0"/>
            </a:rPr>
            <a:t>שעמום</a:t>
          </a:r>
        </a:p>
      </dgm:t>
    </dgm:pt>
    <dgm:pt modelId="{805B49AD-CA1E-42DD-A20F-426D5A12BA4A}" type="parTrans" cxnId="{11AFA254-18B6-48BE-8ECF-612CB5065408}">
      <dgm:prSet/>
      <dgm:spPr/>
      <dgm:t>
        <a:bodyPr/>
        <a:lstStyle/>
        <a:p>
          <a:pPr rtl="1"/>
          <a:endParaRPr lang="he-IL" b="1">
            <a:latin typeface="Calibri" panose="020F0502020204030204" pitchFamily="34" charset="0"/>
            <a:cs typeface="Calibri" panose="020F0502020204030204" pitchFamily="34" charset="0"/>
          </a:endParaRPr>
        </a:p>
      </dgm:t>
    </dgm:pt>
    <dgm:pt modelId="{C61F0CF2-725C-47FD-B33A-D7A673B6E09B}" type="sibTrans" cxnId="{11AFA254-18B6-48BE-8ECF-612CB5065408}">
      <dgm:prSet/>
      <dgm:spPr/>
      <dgm:t>
        <a:bodyPr/>
        <a:lstStyle/>
        <a:p>
          <a:pPr rtl="1"/>
          <a:endParaRPr lang="he-IL" b="1">
            <a:latin typeface="Calibri" panose="020F0502020204030204" pitchFamily="34" charset="0"/>
            <a:cs typeface="Calibri" panose="020F0502020204030204" pitchFamily="34" charset="0"/>
          </a:endParaRPr>
        </a:p>
      </dgm:t>
    </dgm:pt>
    <dgm:pt modelId="{583F16B5-2742-4BFB-A1B2-ED2C6F4C6CE6}">
      <dgm:prSet phldrT="[Text]"/>
      <dgm:spPr/>
      <dgm:t>
        <a:bodyPr/>
        <a:lstStyle/>
        <a:p>
          <a:pPr rtl="1"/>
          <a:r>
            <a:rPr lang="he-IL" b="1" dirty="0">
              <a:latin typeface="Calibri" panose="020F0502020204030204" pitchFamily="34" charset="0"/>
              <a:cs typeface="Calibri" panose="020F0502020204030204" pitchFamily="34" charset="0"/>
            </a:rPr>
            <a:t>שימוש בחומרים</a:t>
          </a:r>
        </a:p>
      </dgm:t>
    </dgm:pt>
    <dgm:pt modelId="{E1826DEB-9FC3-40CE-9291-CE04947FBCE4}" type="parTrans" cxnId="{A5A963A7-F8E8-45E9-9681-A0FBE411F8E4}">
      <dgm:prSet/>
      <dgm:spPr/>
      <dgm:t>
        <a:bodyPr/>
        <a:lstStyle/>
        <a:p>
          <a:pPr rtl="1"/>
          <a:endParaRPr lang="he-IL" b="1">
            <a:latin typeface="Calibri" panose="020F0502020204030204" pitchFamily="34" charset="0"/>
            <a:cs typeface="Calibri" panose="020F0502020204030204" pitchFamily="34" charset="0"/>
          </a:endParaRPr>
        </a:p>
      </dgm:t>
    </dgm:pt>
    <dgm:pt modelId="{B9FC8781-EFBF-4F9F-9F16-AF391AFF9EF3}" type="sibTrans" cxnId="{A5A963A7-F8E8-45E9-9681-A0FBE411F8E4}">
      <dgm:prSet/>
      <dgm:spPr/>
      <dgm:t>
        <a:bodyPr/>
        <a:lstStyle/>
        <a:p>
          <a:pPr rtl="1"/>
          <a:endParaRPr lang="he-IL" b="1">
            <a:latin typeface="Calibri" panose="020F0502020204030204" pitchFamily="34" charset="0"/>
            <a:cs typeface="Calibri" panose="020F0502020204030204" pitchFamily="34" charset="0"/>
          </a:endParaRPr>
        </a:p>
      </dgm:t>
    </dgm:pt>
    <dgm:pt modelId="{D2C91137-CB12-4B54-832C-259D3C84AF70}">
      <dgm:prSet phldrT="[Text]"/>
      <dgm:spPr/>
      <dgm:t>
        <a:bodyPr/>
        <a:lstStyle/>
        <a:p>
          <a:pPr rtl="1"/>
          <a:r>
            <a:rPr lang="he-IL" b="1" dirty="0">
              <a:latin typeface="Calibri" panose="020F0502020204030204" pitchFamily="34" charset="0"/>
              <a:cs typeface="Calibri" panose="020F0502020204030204" pitchFamily="34" charset="0"/>
            </a:rPr>
            <a:t>ריקנות ועצב</a:t>
          </a:r>
        </a:p>
      </dgm:t>
    </dgm:pt>
    <dgm:pt modelId="{A7F76120-399A-4606-8D4B-72A95DE51452}" type="parTrans" cxnId="{5BE35D29-48F7-4C88-B4C8-82C7D80F53D4}">
      <dgm:prSet/>
      <dgm:spPr/>
      <dgm:t>
        <a:bodyPr/>
        <a:lstStyle/>
        <a:p>
          <a:pPr rtl="1"/>
          <a:endParaRPr lang="he-IL" b="1">
            <a:latin typeface="Calibri" panose="020F0502020204030204" pitchFamily="34" charset="0"/>
            <a:cs typeface="Calibri" panose="020F0502020204030204" pitchFamily="34" charset="0"/>
          </a:endParaRPr>
        </a:p>
      </dgm:t>
    </dgm:pt>
    <dgm:pt modelId="{ECEDE76B-0DFA-4073-B5ED-E34EE3A2C3CC}" type="sibTrans" cxnId="{5BE35D29-48F7-4C88-B4C8-82C7D80F53D4}">
      <dgm:prSet/>
      <dgm:spPr/>
      <dgm:t>
        <a:bodyPr/>
        <a:lstStyle/>
        <a:p>
          <a:pPr rtl="1"/>
          <a:endParaRPr lang="he-IL" b="1">
            <a:latin typeface="Calibri" panose="020F0502020204030204" pitchFamily="34" charset="0"/>
            <a:cs typeface="Calibri" panose="020F0502020204030204" pitchFamily="34" charset="0"/>
          </a:endParaRPr>
        </a:p>
      </dgm:t>
    </dgm:pt>
    <dgm:pt modelId="{68901213-91AD-4E18-AA5B-7C8C419EFD12}">
      <dgm:prSet phldrT="[Text]"/>
      <dgm:spPr/>
      <dgm:t>
        <a:bodyPr/>
        <a:lstStyle/>
        <a:p>
          <a:pPr rtl="1"/>
          <a:r>
            <a:rPr lang="he-IL" b="1" dirty="0">
              <a:latin typeface="Calibri" panose="020F0502020204030204" pitchFamily="34" charset="0"/>
              <a:cs typeface="Calibri" panose="020F0502020204030204" pitchFamily="34" charset="0"/>
            </a:rPr>
            <a:t>לא רואים אותי</a:t>
          </a:r>
        </a:p>
      </dgm:t>
    </dgm:pt>
    <dgm:pt modelId="{DCD7FA98-BC69-42A2-9933-57BBBF3AB8F8}" type="parTrans" cxnId="{16EC4652-DC6E-4DE7-8BE0-D13CCDCC5AAD}">
      <dgm:prSet/>
      <dgm:spPr/>
      <dgm:t>
        <a:bodyPr/>
        <a:lstStyle/>
        <a:p>
          <a:pPr rtl="1"/>
          <a:endParaRPr lang="he-IL" b="1">
            <a:latin typeface="Calibri" panose="020F0502020204030204" pitchFamily="34" charset="0"/>
            <a:cs typeface="Calibri" panose="020F0502020204030204" pitchFamily="34" charset="0"/>
          </a:endParaRPr>
        </a:p>
      </dgm:t>
    </dgm:pt>
    <dgm:pt modelId="{C33337F7-78CB-485B-9DF0-5AB0AECCDAD0}" type="sibTrans" cxnId="{16EC4652-DC6E-4DE7-8BE0-D13CCDCC5AAD}">
      <dgm:prSet/>
      <dgm:spPr/>
      <dgm:t>
        <a:bodyPr/>
        <a:lstStyle/>
        <a:p>
          <a:pPr rtl="1"/>
          <a:endParaRPr lang="he-IL" b="1">
            <a:latin typeface="Calibri" panose="020F0502020204030204" pitchFamily="34" charset="0"/>
            <a:cs typeface="Calibri" panose="020F0502020204030204" pitchFamily="34" charset="0"/>
          </a:endParaRPr>
        </a:p>
      </dgm:t>
    </dgm:pt>
    <dgm:pt modelId="{C6943E13-375B-43FE-A53F-E6EA5E01309A}">
      <dgm:prSet phldrT="[Text]"/>
      <dgm:spPr/>
      <dgm:t>
        <a:bodyPr/>
        <a:lstStyle/>
        <a:p>
          <a:pPr rtl="1"/>
          <a:r>
            <a:rPr lang="he-IL" b="1" dirty="0">
              <a:latin typeface="Calibri" panose="020F0502020204030204" pitchFamily="34" charset="0"/>
              <a:cs typeface="Calibri" panose="020F0502020204030204" pitchFamily="34" charset="0"/>
            </a:rPr>
            <a:t>בדידות</a:t>
          </a:r>
        </a:p>
      </dgm:t>
    </dgm:pt>
    <dgm:pt modelId="{70729F4E-C872-4DFC-92F5-6E9120DB84A9}" type="parTrans" cxnId="{110B9E95-2292-4A64-B1A8-2B694A8B6B76}">
      <dgm:prSet/>
      <dgm:spPr/>
      <dgm:t>
        <a:bodyPr/>
        <a:lstStyle/>
        <a:p>
          <a:pPr rtl="1"/>
          <a:endParaRPr lang="he-IL" b="1">
            <a:latin typeface="Calibri" panose="020F0502020204030204" pitchFamily="34" charset="0"/>
            <a:cs typeface="Calibri" panose="020F0502020204030204" pitchFamily="34" charset="0"/>
          </a:endParaRPr>
        </a:p>
      </dgm:t>
    </dgm:pt>
    <dgm:pt modelId="{99B678BA-53C8-40CA-8D6E-44EE9D0BBE9F}" type="sibTrans" cxnId="{110B9E95-2292-4A64-B1A8-2B694A8B6B76}">
      <dgm:prSet/>
      <dgm:spPr/>
      <dgm:t>
        <a:bodyPr/>
        <a:lstStyle/>
        <a:p>
          <a:pPr rtl="1"/>
          <a:endParaRPr lang="he-IL" b="1">
            <a:latin typeface="Calibri" panose="020F0502020204030204" pitchFamily="34" charset="0"/>
            <a:cs typeface="Calibri" panose="020F0502020204030204" pitchFamily="34" charset="0"/>
          </a:endParaRPr>
        </a:p>
      </dgm:t>
    </dgm:pt>
    <dgm:pt modelId="{5827DA30-5BF8-47E8-B88A-7D2A4F65BACC}" type="pres">
      <dgm:prSet presAssocID="{ADD3764F-4E14-43EC-9AE7-16615D3CC596}" presName="cycle" presStyleCnt="0">
        <dgm:presLayoutVars>
          <dgm:dir/>
          <dgm:resizeHandles val="exact"/>
        </dgm:presLayoutVars>
      </dgm:prSet>
      <dgm:spPr/>
      <dgm:t>
        <a:bodyPr/>
        <a:lstStyle/>
        <a:p>
          <a:pPr rtl="1"/>
          <a:endParaRPr lang="he-IL"/>
        </a:p>
      </dgm:t>
    </dgm:pt>
    <dgm:pt modelId="{C98C5A74-7B58-44E5-9660-8739AD14FE94}" type="pres">
      <dgm:prSet presAssocID="{0D655F25-1527-472D-A6F8-3D8224D69664}" presName="node" presStyleLbl="node1" presStyleIdx="0" presStyleCnt="5">
        <dgm:presLayoutVars>
          <dgm:bulletEnabled val="1"/>
        </dgm:presLayoutVars>
      </dgm:prSet>
      <dgm:spPr/>
      <dgm:t>
        <a:bodyPr/>
        <a:lstStyle/>
        <a:p>
          <a:pPr rtl="1"/>
          <a:endParaRPr lang="he-IL"/>
        </a:p>
      </dgm:t>
    </dgm:pt>
    <dgm:pt modelId="{CD44F2B0-98AF-4756-BA4E-F116E9170BAD}" type="pres">
      <dgm:prSet presAssocID="{C61F0CF2-725C-47FD-B33A-D7A673B6E09B}" presName="sibTrans" presStyleLbl="sibTrans2D1" presStyleIdx="0" presStyleCnt="5"/>
      <dgm:spPr/>
      <dgm:t>
        <a:bodyPr/>
        <a:lstStyle/>
        <a:p>
          <a:pPr rtl="1"/>
          <a:endParaRPr lang="he-IL"/>
        </a:p>
      </dgm:t>
    </dgm:pt>
    <dgm:pt modelId="{A8F88495-8660-4FCB-9075-5D2141CB502A}" type="pres">
      <dgm:prSet presAssocID="{C61F0CF2-725C-47FD-B33A-D7A673B6E09B}" presName="connectorText" presStyleLbl="sibTrans2D1" presStyleIdx="0" presStyleCnt="5"/>
      <dgm:spPr/>
      <dgm:t>
        <a:bodyPr/>
        <a:lstStyle/>
        <a:p>
          <a:pPr rtl="1"/>
          <a:endParaRPr lang="he-IL"/>
        </a:p>
      </dgm:t>
    </dgm:pt>
    <dgm:pt modelId="{EAC361EE-096A-4140-ACA2-E2C96A7A608C}" type="pres">
      <dgm:prSet presAssocID="{583F16B5-2742-4BFB-A1B2-ED2C6F4C6CE6}" presName="node" presStyleLbl="node1" presStyleIdx="1" presStyleCnt="5">
        <dgm:presLayoutVars>
          <dgm:bulletEnabled val="1"/>
        </dgm:presLayoutVars>
      </dgm:prSet>
      <dgm:spPr/>
      <dgm:t>
        <a:bodyPr/>
        <a:lstStyle/>
        <a:p>
          <a:pPr rtl="1"/>
          <a:endParaRPr lang="he-IL"/>
        </a:p>
      </dgm:t>
    </dgm:pt>
    <dgm:pt modelId="{CA03EFE3-C541-4FC2-9D26-A444399185C2}" type="pres">
      <dgm:prSet presAssocID="{B9FC8781-EFBF-4F9F-9F16-AF391AFF9EF3}" presName="sibTrans" presStyleLbl="sibTrans2D1" presStyleIdx="1" presStyleCnt="5"/>
      <dgm:spPr/>
      <dgm:t>
        <a:bodyPr/>
        <a:lstStyle/>
        <a:p>
          <a:pPr rtl="1"/>
          <a:endParaRPr lang="he-IL"/>
        </a:p>
      </dgm:t>
    </dgm:pt>
    <dgm:pt modelId="{73B9434A-5CE1-45D5-B40E-0956045BB154}" type="pres">
      <dgm:prSet presAssocID="{B9FC8781-EFBF-4F9F-9F16-AF391AFF9EF3}" presName="connectorText" presStyleLbl="sibTrans2D1" presStyleIdx="1" presStyleCnt="5"/>
      <dgm:spPr/>
      <dgm:t>
        <a:bodyPr/>
        <a:lstStyle/>
        <a:p>
          <a:pPr rtl="1"/>
          <a:endParaRPr lang="he-IL"/>
        </a:p>
      </dgm:t>
    </dgm:pt>
    <dgm:pt modelId="{0F36A83B-CFEF-4CF7-97CA-C0B7BEBCFCAC}" type="pres">
      <dgm:prSet presAssocID="{D2C91137-CB12-4B54-832C-259D3C84AF70}" presName="node" presStyleLbl="node1" presStyleIdx="2" presStyleCnt="5">
        <dgm:presLayoutVars>
          <dgm:bulletEnabled val="1"/>
        </dgm:presLayoutVars>
      </dgm:prSet>
      <dgm:spPr/>
      <dgm:t>
        <a:bodyPr/>
        <a:lstStyle/>
        <a:p>
          <a:pPr rtl="1"/>
          <a:endParaRPr lang="he-IL"/>
        </a:p>
      </dgm:t>
    </dgm:pt>
    <dgm:pt modelId="{DEA48BAF-F171-49F7-9BB5-F1A9E7D32731}" type="pres">
      <dgm:prSet presAssocID="{ECEDE76B-0DFA-4073-B5ED-E34EE3A2C3CC}" presName="sibTrans" presStyleLbl="sibTrans2D1" presStyleIdx="2" presStyleCnt="5"/>
      <dgm:spPr/>
      <dgm:t>
        <a:bodyPr/>
        <a:lstStyle/>
        <a:p>
          <a:pPr rtl="1"/>
          <a:endParaRPr lang="he-IL"/>
        </a:p>
      </dgm:t>
    </dgm:pt>
    <dgm:pt modelId="{E9A94D89-8D19-4D0A-AAB5-9D4050EF3F3A}" type="pres">
      <dgm:prSet presAssocID="{ECEDE76B-0DFA-4073-B5ED-E34EE3A2C3CC}" presName="connectorText" presStyleLbl="sibTrans2D1" presStyleIdx="2" presStyleCnt="5"/>
      <dgm:spPr/>
      <dgm:t>
        <a:bodyPr/>
        <a:lstStyle/>
        <a:p>
          <a:pPr rtl="1"/>
          <a:endParaRPr lang="he-IL"/>
        </a:p>
      </dgm:t>
    </dgm:pt>
    <dgm:pt modelId="{E7B51236-FCC8-4F1D-A8A0-2AF92F3BD234}" type="pres">
      <dgm:prSet presAssocID="{68901213-91AD-4E18-AA5B-7C8C419EFD12}" presName="node" presStyleLbl="node1" presStyleIdx="3" presStyleCnt="5">
        <dgm:presLayoutVars>
          <dgm:bulletEnabled val="1"/>
        </dgm:presLayoutVars>
      </dgm:prSet>
      <dgm:spPr/>
      <dgm:t>
        <a:bodyPr/>
        <a:lstStyle/>
        <a:p>
          <a:pPr rtl="1"/>
          <a:endParaRPr lang="he-IL"/>
        </a:p>
      </dgm:t>
    </dgm:pt>
    <dgm:pt modelId="{BE521A52-582E-4433-938F-DBB8F9AF923D}" type="pres">
      <dgm:prSet presAssocID="{C33337F7-78CB-485B-9DF0-5AB0AECCDAD0}" presName="sibTrans" presStyleLbl="sibTrans2D1" presStyleIdx="3" presStyleCnt="5"/>
      <dgm:spPr/>
      <dgm:t>
        <a:bodyPr/>
        <a:lstStyle/>
        <a:p>
          <a:pPr rtl="1"/>
          <a:endParaRPr lang="he-IL"/>
        </a:p>
      </dgm:t>
    </dgm:pt>
    <dgm:pt modelId="{27F0EB2D-6D55-4196-9A9C-F9A3E354F493}" type="pres">
      <dgm:prSet presAssocID="{C33337F7-78CB-485B-9DF0-5AB0AECCDAD0}" presName="connectorText" presStyleLbl="sibTrans2D1" presStyleIdx="3" presStyleCnt="5"/>
      <dgm:spPr/>
      <dgm:t>
        <a:bodyPr/>
        <a:lstStyle/>
        <a:p>
          <a:pPr rtl="1"/>
          <a:endParaRPr lang="he-IL"/>
        </a:p>
      </dgm:t>
    </dgm:pt>
    <dgm:pt modelId="{7A8915DD-4B18-44B0-8186-C88C419837C6}" type="pres">
      <dgm:prSet presAssocID="{C6943E13-375B-43FE-A53F-E6EA5E01309A}" presName="node" presStyleLbl="node1" presStyleIdx="4" presStyleCnt="5">
        <dgm:presLayoutVars>
          <dgm:bulletEnabled val="1"/>
        </dgm:presLayoutVars>
      </dgm:prSet>
      <dgm:spPr/>
      <dgm:t>
        <a:bodyPr/>
        <a:lstStyle/>
        <a:p>
          <a:pPr rtl="1"/>
          <a:endParaRPr lang="he-IL"/>
        </a:p>
      </dgm:t>
    </dgm:pt>
    <dgm:pt modelId="{62629CFA-3908-45FF-9DFF-E0849E915C53}" type="pres">
      <dgm:prSet presAssocID="{99B678BA-53C8-40CA-8D6E-44EE9D0BBE9F}" presName="sibTrans" presStyleLbl="sibTrans2D1" presStyleIdx="4" presStyleCnt="5"/>
      <dgm:spPr/>
      <dgm:t>
        <a:bodyPr/>
        <a:lstStyle/>
        <a:p>
          <a:pPr rtl="1"/>
          <a:endParaRPr lang="he-IL"/>
        </a:p>
      </dgm:t>
    </dgm:pt>
    <dgm:pt modelId="{CAF91596-EE0B-48AD-BFAF-2B1E46F5DAA1}" type="pres">
      <dgm:prSet presAssocID="{99B678BA-53C8-40CA-8D6E-44EE9D0BBE9F}" presName="connectorText" presStyleLbl="sibTrans2D1" presStyleIdx="4" presStyleCnt="5"/>
      <dgm:spPr/>
      <dgm:t>
        <a:bodyPr/>
        <a:lstStyle/>
        <a:p>
          <a:pPr rtl="1"/>
          <a:endParaRPr lang="he-IL"/>
        </a:p>
      </dgm:t>
    </dgm:pt>
  </dgm:ptLst>
  <dgm:cxnLst>
    <dgm:cxn modelId="{03F1E4C4-35EE-408C-8A59-0766B2A99E73}" type="presOf" srcId="{C6943E13-375B-43FE-A53F-E6EA5E01309A}" destId="{7A8915DD-4B18-44B0-8186-C88C419837C6}" srcOrd="0" destOrd="0" presId="urn:microsoft.com/office/officeart/2005/8/layout/cycle2"/>
    <dgm:cxn modelId="{0BFF517E-53F5-45FB-8A2D-2E8C5166FDD0}" type="presOf" srcId="{C61F0CF2-725C-47FD-B33A-D7A673B6E09B}" destId="{CD44F2B0-98AF-4756-BA4E-F116E9170BAD}" srcOrd="0" destOrd="0" presId="urn:microsoft.com/office/officeart/2005/8/layout/cycle2"/>
    <dgm:cxn modelId="{A5A963A7-F8E8-45E9-9681-A0FBE411F8E4}" srcId="{ADD3764F-4E14-43EC-9AE7-16615D3CC596}" destId="{583F16B5-2742-4BFB-A1B2-ED2C6F4C6CE6}" srcOrd="1" destOrd="0" parTransId="{E1826DEB-9FC3-40CE-9291-CE04947FBCE4}" sibTransId="{B9FC8781-EFBF-4F9F-9F16-AF391AFF9EF3}"/>
    <dgm:cxn modelId="{5D5478AE-579A-4185-A8A9-AFAB24390479}" type="presOf" srcId="{0D655F25-1527-472D-A6F8-3D8224D69664}" destId="{C98C5A74-7B58-44E5-9660-8739AD14FE94}" srcOrd="0" destOrd="0" presId="urn:microsoft.com/office/officeart/2005/8/layout/cycle2"/>
    <dgm:cxn modelId="{19972AE8-0023-4597-8A70-F499E7F72CAE}" type="presOf" srcId="{C61F0CF2-725C-47FD-B33A-D7A673B6E09B}" destId="{A8F88495-8660-4FCB-9075-5D2141CB502A}" srcOrd="1" destOrd="0" presId="urn:microsoft.com/office/officeart/2005/8/layout/cycle2"/>
    <dgm:cxn modelId="{57E45D08-E08D-4DC7-9486-AB865B4ABBE0}" type="presOf" srcId="{583F16B5-2742-4BFB-A1B2-ED2C6F4C6CE6}" destId="{EAC361EE-096A-4140-ACA2-E2C96A7A608C}" srcOrd="0" destOrd="0" presId="urn:microsoft.com/office/officeart/2005/8/layout/cycle2"/>
    <dgm:cxn modelId="{5BE35D29-48F7-4C88-B4C8-82C7D80F53D4}" srcId="{ADD3764F-4E14-43EC-9AE7-16615D3CC596}" destId="{D2C91137-CB12-4B54-832C-259D3C84AF70}" srcOrd="2" destOrd="0" parTransId="{A7F76120-399A-4606-8D4B-72A95DE51452}" sibTransId="{ECEDE76B-0DFA-4073-B5ED-E34EE3A2C3CC}"/>
    <dgm:cxn modelId="{9A168907-4C69-4075-A3C4-C1D82BCA63FA}" type="presOf" srcId="{99B678BA-53C8-40CA-8D6E-44EE9D0BBE9F}" destId="{CAF91596-EE0B-48AD-BFAF-2B1E46F5DAA1}" srcOrd="1" destOrd="0" presId="urn:microsoft.com/office/officeart/2005/8/layout/cycle2"/>
    <dgm:cxn modelId="{6EDB4471-251A-4C4A-ACF8-736AE2174997}" type="presOf" srcId="{C33337F7-78CB-485B-9DF0-5AB0AECCDAD0}" destId="{BE521A52-582E-4433-938F-DBB8F9AF923D}" srcOrd="0" destOrd="0" presId="urn:microsoft.com/office/officeart/2005/8/layout/cycle2"/>
    <dgm:cxn modelId="{432589F1-FDDB-4300-8FE3-500DB235804B}" type="presOf" srcId="{B9FC8781-EFBF-4F9F-9F16-AF391AFF9EF3}" destId="{CA03EFE3-C541-4FC2-9D26-A444399185C2}" srcOrd="0" destOrd="0" presId="urn:microsoft.com/office/officeart/2005/8/layout/cycle2"/>
    <dgm:cxn modelId="{45BB9598-36FC-4A95-989C-37EBAB119F2C}" type="presOf" srcId="{D2C91137-CB12-4B54-832C-259D3C84AF70}" destId="{0F36A83B-CFEF-4CF7-97CA-C0B7BEBCFCAC}" srcOrd="0" destOrd="0" presId="urn:microsoft.com/office/officeart/2005/8/layout/cycle2"/>
    <dgm:cxn modelId="{1CC675C8-4E5C-44F2-9783-AFC649304B7A}" type="presOf" srcId="{ECEDE76B-0DFA-4073-B5ED-E34EE3A2C3CC}" destId="{E9A94D89-8D19-4D0A-AAB5-9D4050EF3F3A}" srcOrd="1" destOrd="0" presId="urn:microsoft.com/office/officeart/2005/8/layout/cycle2"/>
    <dgm:cxn modelId="{DA0823F8-7E4E-48B7-9463-4A9BB0294A51}" type="presOf" srcId="{99B678BA-53C8-40CA-8D6E-44EE9D0BBE9F}" destId="{62629CFA-3908-45FF-9DFF-E0849E915C53}" srcOrd="0" destOrd="0" presId="urn:microsoft.com/office/officeart/2005/8/layout/cycle2"/>
    <dgm:cxn modelId="{F683DCAE-112C-434E-ABAE-41D2D81C2B52}" type="presOf" srcId="{68901213-91AD-4E18-AA5B-7C8C419EFD12}" destId="{E7B51236-FCC8-4F1D-A8A0-2AF92F3BD234}" srcOrd="0" destOrd="0" presId="urn:microsoft.com/office/officeart/2005/8/layout/cycle2"/>
    <dgm:cxn modelId="{23957DB5-ACF6-4E30-9E83-393746DD05F5}" type="presOf" srcId="{C33337F7-78CB-485B-9DF0-5AB0AECCDAD0}" destId="{27F0EB2D-6D55-4196-9A9C-F9A3E354F493}" srcOrd="1" destOrd="0" presId="urn:microsoft.com/office/officeart/2005/8/layout/cycle2"/>
    <dgm:cxn modelId="{6D868A1A-B1EF-4AE1-85DB-0B5F89F95E2F}" type="presOf" srcId="{ADD3764F-4E14-43EC-9AE7-16615D3CC596}" destId="{5827DA30-5BF8-47E8-B88A-7D2A4F65BACC}" srcOrd="0" destOrd="0" presId="urn:microsoft.com/office/officeart/2005/8/layout/cycle2"/>
    <dgm:cxn modelId="{11AFA254-18B6-48BE-8ECF-612CB5065408}" srcId="{ADD3764F-4E14-43EC-9AE7-16615D3CC596}" destId="{0D655F25-1527-472D-A6F8-3D8224D69664}" srcOrd="0" destOrd="0" parTransId="{805B49AD-CA1E-42DD-A20F-426D5A12BA4A}" sibTransId="{C61F0CF2-725C-47FD-B33A-D7A673B6E09B}"/>
    <dgm:cxn modelId="{16EC4652-DC6E-4DE7-8BE0-D13CCDCC5AAD}" srcId="{ADD3764F-4E14-43EC-9AE7-16615D3CC596}" destId="{68901213-91AD-4E18-AA5B-7C8C419EFD12}" srcOrd="3" destOrd="0" parTransId="{DCD7FA98-BC69-42A2-9933-57BBBF3AB8F8}" sibTransId="{C33337F7-78CB-485B-9DF0-5AB0AECCDAD0}"/>
    <dgm:cxn modelId="{0F34A6CD-145D-4742-875C-AF4BD156B2ED}" type="presOf" srcId="{ECEDE76B-0DFA-4073-B5ED-E34EE3A2C3CC}" destId="{DEA48BAF-F171-49F7-9BB5-F1A9E7D32731}" srcOrd="0" destOrd="0" presId="urn:microsoft.com/office/officeart/2005/8/layout/cycle2"/>
    <dgm:cxn modelId="{D105C54B-518D-49A7-85ED-0479EBD4C9BC}" type="presOf" srcId="{B9FC8781-EFBF-4F9F-9F16-AF391AFF9EF3}" destId="{73B9434A-5CE1-45D5-B40E-0956045BB154}" srcOrd="1" destOrd="0" presId="urn:microsoft.com/office/officeart/2005/8/layout/cycle2"/>
    <dgm:cxn modelId="{110B9E95-2292-4A64-B1A8-2B694A8B6B76}" srcId="{ADD3764F-4E14-43EC-9AE7-16615D3CC596}" destId="{C6943E13-375B-43FE-A53F-E6EA5E01309A}" srcOrd="4" destOrd="0" parTransId="{70729F4E-C872-4DFC-92F5-6E9120DB84A9}" sibTransId="{99B678BA-53C8-40CA-8D6E-44EE9D0BBE9F}"/>
    <dgm:cxn modelId="{62E677BE-A1BA-4E02-A2E7-9A06C6B84BFF}" type="presParOf" srcId="{5827DA30-5BF8-47E8-B88A-7D2A4F65BACC}" destId="{C98C5A74-7B58-44E5-9660-8739AD14FE94}" srcOrd="0" destOrd="0" presId="urn:microsoft.com/office/officeart/2005/8/layout/cycle2"/>
    <dgm:cxn modelId="{3E289614-6482-4A1B-B44D-A01995247131}" type="presParOf" srcId="{5827DA30-5BF8-47E8-B88A-7D2A4F65BACC}" destId="{CD44F2B0-98AF-4756-BA4E-F116E9170BAD}" srcOrd="1" destOrd="0" presId="urn:microsoft.com/office/officeart/2005/8/layout/cycle2"/>
    <dgm:cxn modelId="{C81D2F68-AB34-4E64-A88B-0DFCADE65F0C}" type="presParOf" srcId="{CD44F2B0-98AF-4756-BA4E-F116E9170BAD}" destId="{A8F88495-8660-4FCB-9075-5D2141CB502A}" srcOrd="0" destOrd="0" presId="urn:microsoft.com/office/officeart/2005/8/layout/cycle2"/>
    <dgm:cxn modelId="{FD5F0D75-631A-486A-9A64-D687DB18946E}" type="presParOf" srcId="{5827DA30-5BF8-47E8-B88A-7D2A4F65BACC}" destId="{EAC361EE-096A-4140-ACA2-E2C96A7A608C}" srcOrd="2" destOrd="0" presId="urn:microsoft.com/office/officeart/2005/8/layout/cycle2"/>
    <dgm:cxn modelId="{487FD325-B49C-4647-99F6-507D40AC683C}" type="presParOf" srcId="{5827DA30-5BF8-47E8-B88A-7D2A4F65BACC}" destId="{CA03EFE3-C541-4FC2-9D26-A444399185C2}" srcOrd="3" destOrd="0" presId="urn:microsoft.com/office/officeart/2005/8/layout/cycle2"/>
    <dgm:cxn modelId="{7B397ED1-4057-4121-98E6-EC81968412F1}" type="presParOf" srcId="{CA03EFE3-C541-4FC2-9D26-A444399185C2}" destId="{73B9434A-5CE1-45D5-B40E-0956045BB154}" srcOrd="0" destOrd="0" presId="urn:microsoft.com/office/officeart/2005/8/layout/cycle2"/>
    <dgm:cxn modelId="{B691F747-6E5E-498C-AFA2-3AAB845A7F2C}" type="presParOf" srcId="{5827DA30-5BF8-47E8-B88A-7D2A4F65BACC}" destId="{0F36A83B-CFEF-4CF7-97CA-C0B7BEBCFCAC}" srcOrd="4" destOrd="0" presId="urn:microsoft.com/office/officeart/2005/8/layout/cycle2"/>
    <dgm:cxn modelId="{F4B9188A-3DDA-45F7-BED8-9171A9CD1C39}" type="presParOf" srcId="{5827DA30-5BF8-47E8-B88A-7D2A4F65BACC}" destId="{DEA48BAF-F171-49F7-9BB5-F1A9E7D32731}" srcOrd="5" destOrd="0" presId="urn:microsoft.com/office/officeart/2005/8/layout/cycle2"/>
    <dgm:cxn modelId="{1887C06E-28B7-4A7A-86EB-9E89A17D86E5}" type="presParOf" srcId="{DEA48BAF-F171-49F7-9BB5-F1A9E7D32731}" destId="{E9A94D89-8D19-4D0A-AAB5-9D4050EF3F3A}" srcOrd="0" destOrd="0" presId="urn:microsoft.com/office/officeart/2005/8/layout/cycle2"/>
    <dgm:cxn modelId="{C31EDD35-AE6A-41D3-B180-3409CB8A99C4}" type="presParOf" srcId="{5827DA30-5BF8-47E8-B88A-7D2A4F65BACC}" destId="{E7B51236-FCC8-4F1D-A8A0-2AF92F3BD234}" srcOrd="6" destOrd="0" presId="urn:microsoft.com/office/officeart/2005/8/layout/cycle2"/>
    <dgm:cxn modelId="{9CCBF0EE-52E7-4B67-9CB1-17146E2BD387}" type="presParOf" srcId="{5827DA30-5BF8-47E8-B88A-7D2A4F65BACC}" destId="{BE521A52-582E-4433-938F-DBB8F9AF923D}" srcOrd="7" destOrd="0" presId="urn:microsoft.com/office/officeart/2005/8/layout/cycle2"/>
    <dgm:cxn modelId="{39A5B636-6C10-498D-B16C-652BED048E93}" type="presParOf" srcId="{BE521A52-582E-4433-938F-DBB8F9AF923D}" destId="{27F0EB2D-6D55-4196-9A9C-F9A3E354F493}" srcOrd="0" destOrd="0" presId="urn:microsoft.com/office/officeart/2005/8/layout/cycle2"/>
    <dgm:cxn modelId="{6F6EBEB2-6520-4A72-93AE-47636B1CD64C}" type="presParOf" srcId="{5827DA30-5BF8-47E8-B88A-7D2A4F65BACC}" destId="{7A8915DD-4B18-44B0-8186-C88C419837C6}" srcOrd="8" destOrd="0" presId="urn:microsoft.com/office/officeart/2005/8/layout/cycle2"/>
    <dgm:cxn modelId="{C89D9076-C9F4-4056-AC6A-50A00A6F154F}" type="presParOf" srcId="{5827DA30-5BF8-47E8-B88A-7D2A4F65BACC}" destId="{62629CFA-3908-45FF-9DFF-E0849E915C53}" srcOrd="9" destOrd="0" presId="urn:microsoft.com/office/officeart/2005/8/layout/cycle2"/>
    <dgm:cxn modelId="{A3A393E2-F4AD-49D3-B14E-28FC3FB0A213}" type="presParOf" srcId="{62629CFA-3908-45FF-9DFF-E0849E915C53}" destId="{CAF91596-EE0B-48AD-BFAF-2B1E46F5DAA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B47499-CAE9-45AD-AD63-E664665ADF27}" type="doc">
      <dgm:prSet loTypeId="urn:microsoft.com/office/officeart/2005/8/layout/venn2" loCatId="relationship" qsTypeId="urn:microsoft.com/office/officeart/2005/8/quickstyle/3d1" qsCatId="3D" csTypeId="urn:microsoft.com/office/officeart/2005/8/colors/accent1_4" csCatId="accent1" phldr="1"/>
      <dgm:spPr/>
      <dgm:t>
        <a:bodyPr/>
        <a:lstStyle/>
        <a:p>
          <a:pPr rtl="1"/>
          <a:endParaRPr lang="he-IL"/>
        </a:p>
      </dgm:t>
    </dgm:pt>
    <dgm:pt modelId="{D0096664-855D-415F-BB63-9594E6AEE988}">
      <dgm:prSet phldrT="[Text]" custT="1"/>
      <dgm:spPr/>
      <dgm:t>
        <a:bodyPr/>
        <a:lstStyle/>
        <a:p>
          <a:pPr rtl="1"/>
          <a:r>
            <a:rPr lang="he-IL" sz="2400" b="1" dirty="0">
              <a:latin typeface="Calibri" panose="020F0502020204030204" pitchFamily="34" charset="0"/>
              <a:cs typeface="Calibri" panose="020F0502020204030204" pitchFamily="34" charset="0"/>
            </a:rPr>
            <a:t>משך זמן</a:t>
          </a:r>
        </a:p>
      </dgm:t>
    </dgm:pt>
    <dgm:pt modelId="{A6C76289-DB51-41D7-B96B-1D8984CAD96A}" type="parTrans" cxnId="{E010C137-34E3-405E-89DF-2318E56B861D}">
      <dgm:prSet/>
      <dgm:spPr/>
      <dgm:t>
        <a:bodyPr/>
        <a:lstStyle/>
        <a:p>
          <a:pPr rtl="1"/>
          <a:endParaRPr lang="he-IL" sz="2400" b="1">
            <a:latin typeface="Calibri" panose="020F0502020204030204" pitchFamily="34" charset="0"/>
            <a:cs typeface="Calibri" panose="020F0502020204030204" pitchFamily="34" charset="0"/>
          </a:endParaRPr>
        </a:p>
      </dgm:t>
    </dgm:pt>
    <dgm:pt modelId="{A7172808-92A9-475E-ADA6-7245C9EF64E0}" type="sibTrans" cxnId="{E010C137-34E3-405E-89DF-2318E56B861D}">
      <dgm:prSet/>
      <dgm:spPr/>
      <dgm:t>
        <a:bodyPr/>
        <a:lstStyle/>
        <a:p>
          <a:pPr rtl="1"/>
          <a:endParaRPr lang="he-IL" sz="2400" b="1">
            <a:latin typeface="Calibri" panose="020F0502020204030204" pitchFamily="34" charset="0"/>
            <a:cs typeface="Calibri" panose="020F0502020204030204" pitchFamily="34" charset="0"/>
          </a:endParaRPr>
        </a:p>
      </dgm:t>
    </dgm:pt>
    <dgm:pt modelId="{F5005B08-941F-4F50-8506-D308C1CC4336}">
      <dgm:prSet phldrT="[Text]" custT="1"/>
      <dgm:spPr/>
      <dgm:t>
        <a:bodyPr/>
        <a:lstStyle/>
        <a:p>
          <a:pPr rtl="1"/>
          <a:r>
            <a:rPr lang="he-IL" sz="2400" b="1" dirty="0">
              <a:latin typeface="Calibri" panose="020F0502020204030204" pitchFamily="34" charset="0"/>
              <a:cs typeface="Calibri" panose="020F0502020204030204" pitchFamily="34" charset="0"/>
            </a:rPr>
            <a:t>תדירות</a:t>
          </a:r>
        </a:p>
      </dgm:t>
    </dgm:pt>
    <dgm:pt modelId="{523BF525-021C-41A8-BCAD-8236A2D2C71C}" type="parTrans" cxnId="{E7E3B077-4239-46A2-ADCA-B9E71F00725D}">
      <dgm:prSet/>
      <dgm:spPr/>
      <dgm:t>
        <a:bodyPr/>
        <a:lstStyle/>
        <a:p>
          <a:pPr rtl="1"/>
          <a:endParaRPr lang="he-IL" sz="2400" b="1">
            <a:latin typeface="Calibri" panose="020F0502020204030204" pitchFamily="34" charset="0"/>
            <a:cs typeface="Calibri" panose="020F0502020204030204" pitchFamily="34" charset="0"/>
          </a:endParaRPr>
        </a:p>
      </dgm:t>
    </dgm:pt>
    <dgm:pt modelId="{219E0568-2F53-4A9E-8D5A-5F262DACDE31}" type="sibTrans" cxnId="{E7E3B077-4239-46A2-ADCA-B9E71F00725D}">
      <dgm:prSet/>
      <dgm:spPr/>
      <dgm:t>
        <a:bodyPr/>
        <a:lstStyle/>
        <a:p>
          <a:pPr rtl="1"/>
          <a:endParaRPr lang="he-IL" sz="2400" b="1">
            <a:latin typeface="Calibri" panose="020F0502020204030204" pitchFamily="34" charset="0"/>
            <a:cs typeface="Calibri" panose="020F0502020204030204" pitchFamily="34" charset="0"/>
          </a:endParaRPr>
        </a:p>
      </dgm:t>
    </dgm:pt>
    <dgm:pt modelId="{06049403-F867-49AF-B03F-4E7102597026}">
      <dgm:prSet phldrT="[Text]" custT="1"/>
      <dgm:spPr/>
      <dgm:t>
        <a:bodyPr/>
        <a:lstStyle/>
        <a:p>
          <a:pPr rtl="1"/>
          <a:r>
            <a:rPr lang="he-IL" sz="2400" b="1" dirty="0">
              <a:latin typeface="Calibri" panose="020F0502020204030204" pitchFamily="34" charset="0"/>
              <a:cs typeface="Calibri" panose="020F0502020204030204" pitchFamily="34" charset="0"/>
            </a:rPr>
            <a:t>עוצמה</a:t>
          </a:r>
        </a:p>
      </dgm:t>
    </dgm:pt>
    <dgm:pt modelId="{8503B16F-F86D-43D1-A7EC-FAED1D3A7E5D}" type="parTrans" cxnId="{5139E943-4D59-47BE-8FE4-E9A7C3960E6D}">
      <dgm:prSet/>
      <dgm:spPr/>
      <dgm:t>
        <a:bodyPr/>
        <a:lstStyle/>
        <a:p>
          <a:pPr rtl="1"/>
          <a:endParaRPr lang="he-IL" sz="2400" b="1">
            <a:latin typeface="Calibri" panose="020F0502020204030204" pitchFamily="34" charset="0"/>
            <a:cs typeface="Calibri" panose="020F0502020204030204" pitchFamily="34" charset="0"/>
          </a:endParaRPr>
        </a:p>
      </dgm:t>
    </dgm:pt>
    <dgm:pt modelId="{A63ABA16-6939-4F30-A87A-DD312D5008DE}" type="sibTrans" cxnId="{5139E943-4D59-47BE-8FE4-E9A7C3960E6D}">
      <dgm:prSet/>
      <dgm:spPr/>
      <dgm:t>
        <a:bodyPr/>
        <a:lstStyle/>
        <a:p>
          <a:pPr rtl="1"/>
          <a:endParaRPr lang="he-IL" sz="2400" b="1">
            <a:latin typeface="Calibri" panose="020F0502020204030204" pitchFamily="34" charset="0"/>
            <a:cs typeface="Calibri" panose="020F0502020204030204" pitchFamily="34" charset="0"/>
          </a:endParaRPr>
        </a:p>
      </dgm:t>
    </dgm:pt>
    <dgm:pt modelId="{BDF8016C-1B79-42BC-AB5D-655C9EF1C271}">
      <dgm:prSet phldrT="[Text]" custT="1"/>
      <dgm:spPr/>
      <dgm:t>
        <a:bodyPr/>
        <a:lstStyle/>
        <a:p>
          <a:pPr rtl="1"/>
          <a:r>
            <a:rPr lang="he-IL" sz="2400" b="1" dirty="0">
              <a:latin typeface="Calibri" panose="020F0502020204030204" pitchFamily="34" charset="0"/>
              <a:cs typeface="Calibri" panose="020F0502020204030204" pitchFamily="34" charset="0"/>
            </a:rPr>
            <a:t>ריבוי סימנים</a:t>
          </a:r>
        </a:p>
      </dgm:t>
    </dgm:pt>
    <dgm:pt modelId="{9C1C3D2C-91B9-4468-8F8B-41B356E11304}" type="parTrans" cxnId="{B5FE27EE-A38D-40B5-BA83-E6BEAF7573EF}">
      <dgm:prSet/>
      <dgm:spPr/>
      <dgm:t>
        <a:bodyPr/>
        <a:lstStyle/>
        <a:p>
          <a:pPr rtl="1"/>
          <a:endParaRPr lang="he-IL" sz="2400" b="1">
            <a:latin typeface="Calibri" panose="020F0502020204030204" pitchFamily="34" charset="0"/>
            <a:cs typeface="Calibri" panose="020F0502020204030204" pitchFamily="34" charset="0"/>
          </a:endParaRPr>
        </a:p>
      </dgm:t>
    </dgm:pt>
    <dgm:pt modelId="{60E47E66-6CF8-4000-A5FC-26AED4665249}" type="sibTrans" cxnId="{B5FE27EE-A38D-40B5-BA83-E6BEAF7573EF}">
      <dgm:prSet/>
      <dgm:spPr/>
      <dgm:t>
        <a:bodyPr/>
        <a:lstStyle/>
        <a:p>
          <a:pPr rtl="1"/>
          <a:endParaRPr lang="he-IL" sz="2400" b="1">
            <a:latin typeface="Calibri" panose="020F0502020204030204" pitchFamily="34" charset="0"/>
            <a:cs typeface="Calibri" panose="020F0502020204030204" pitchFamily="34" charset="0"/>
          </a:endParaRPr>
        </a:p>
      </dgm:t>
    </dgm:pt>
    <dgm:pt modelId="{D8F4B06D-0A54-4CC6-9796-3C492BFC2A43}" type="pres">
      <dgm:prSet presAssocID="{DBB47499-CAE9-45AD-AD63-E664665ADF27}" presName="Name0" presStyleCnt="0">
        <dgm:presLayoutVars>
          <dgm:chMax val="7"/>
          <dgm:resizeHandles val="exact"/>
        </dgm:presLayoutVars>
      </dgm:prSet>
      <dgm:spPr/>
      <dgm:t>
        <a:bodyPr/>
        <a:lstStyle/>
        <a:p>
          <a:pPr rtl="1"/>
          <a:endParaRPr lang="he-IL"/>
        </a:p>
      </dgm:t>
    </dgm:pt>
    <dgm:pt modelId="{9C4DA256-62F5-4808-8887-46F539BFDFD5}" type="pres">
      <dgm:prSet presAssocID="{DBB47499-CAE9-45AD-AD63-E664665ADF27}" presName="comp1" presStyleCnt="0"/>
      <dgm:spPr/>
    </dgm:pt>
    <dgm:pt modelId="{98A7E3BD-0A5B-4CC3-95D4-3C1DA3B4B3B3}" type="pres">
      <dgm:prSet presAssocID="{DBB47499-CAE9-45AD-AD63-E664665ADF27}" presName="circle1" presStyleLbl="node1" presStyleIdx="0" presStyleCnt="4" custScaleX="116295"/>
      <dgm:spPr/>
      <dgm:t>
        <a:bodyPr/>
        <a:lstStyle/>
        <a:p>
          <a:pPr rtl="1"/>
          <a:endParaRPr lang="he-IL"/>
        </a:p>
      </dgm:t>
    </dgm:pt>
    <dgm:pt modelId="{C6E9A27A-A325-42D0-BF61-FFCCB7EE143A}" type="pres">
      <dgm:prSet presAssocID="{DBB47499-CAE9-45AD-AD63-E664665ADF27}" presName="c1text" presStyleLbl="node1" presStyleIdx="0" presStyleCnt="4">
        <dgm:presLayoutVars>
          <dgm:bulletEnabled val="1"/>
        </dgm:presLayoutVars>
      </dgm:prSet>
      <dgm:spPr/>
      <dgm:t>
        <a:bodyPr/>
        <a:lstStyle/>
        <a:p>
          <a:pPr rtl="1"/>
          <a:endParaRPr lang="he-IL"/>
        </a:p>
      </dgm:t>
    </dgm:pt>
    <dgm:pt modelId="{81EAFEF0-B843-4738-90E9-5F404310ECD3}" type="pres">
      <dgm:prSet presAssocID="{DBB47499-CAE9-45AD-AD63-E664665ADF27}" presName="comp2" presStyleCnt="0"/>
      <dgm:spPr/>
    </dgm:pt>
    <dgm:pt modelId="{97818ADC-B788-450F-A9FF-6CE319A83866}" type="pres">
      <dgm:prSet presAssocID="{DBB47499-CAE9-45AD-AD63-E664665ADF27}" presName="circle2" presStyleLbl="node1" presStyleIdx="1" presStyleCnt="4" custScaleX="105502"/>
      <dgm:spPr/>
      <dgm:t>
        <a:bodyPr/>
        <a:lstStyle/>
        <a:p>
          <a:pPr rtl="1"/>
          <a:endParaRPr lang="he-IL"/>
        </a:p>
      </dgm:t>
    </dgm:pt>
    <dgm:pt modelId="{584C2B40-64EF-4DF5-BD22-D8F950AAEB9D}" type="pres">
      <dgm:prSet presAssocID="{DBB47499-CAE9-45AD-AD63-E664665ADF27}" presName="c2text" presStyleLbl="node1" presStyleIdx="1" presStyleCnt="4">
        <dgm:presLayoutVars>
          <dgm:bulletEnabled val="1"/>
        </dgm:presLayoutVars>
      </dgm:prSet>
      <dgm:spPr/>
      <dgm:t>
        <a:bodyPr/>
        <a:lstStyle/>
        <a:p>
          <a:pPr rtl="1"/>
          <a:endParaRPr lang="he-IL"/>
        </a:p>
      </dgm:t>
    </dgm:pt>
    <dgm:pt modelId="{D268610F-151C-4089-8A13-726D5931F726}" type="pres">
      <dgm:prSet presAssocID="{DBB47499-CAE9-45AD-AD63-E664665ADF27}" presName="comp3" presStyleCnt="0"/>
      <dgm:spPr/>
    </dgm:pt>
    <dgm:pt modelId="{2448D860-0E0C-4BAF-9C18-EDA7FD75E81B}" type="pres">
      <dgm:prSet presAssocID="{DBB47499-CAE9-45AD-AD63-E664665ADF27}" presName="circle3" presStyleLbl="node1" presStyleIdx="2" presStyleCnt="4" custScaleX="111139"/>
      <dgm:spPr/>
      <dgm:t>
        <a:bodyPr/>
        <a:lstStyle/>
        <a:p>
          <a:pPr rtl="1"/>
          <a:endParaRPr lang="he-IL"/>
        </a:p>
      </dgm:t>
    </dgm:pt>
    <dgm:pt modelId="{57C00F02-2F02-48DA-ADEA-5A1290B078D3}" type="pres">
      <dgm:prSet presAssocID="{DBB47499-CAE9-45AD-AD63-E664665ADF27}" presName="c3text" presStyleLbl="node1" presStyleIdx="2" presStyleCnt="4">
        <dgm:presLayoutVars>
          <dgm:bulletEnabled val="1"/>
        </dgm:presLayoutVars>
      </dgm:prSet>
      <dgm:spPr/>
      <dgm:t>
        <a:bodyPr/>
        <a:lstStyle/>
        <a:p>
          <a:pPr rtl="1"/>
          <a:endParaRPr lang="he-IL"/>
        </a:p>
      </dgm:t>
    </dgm:pt>
    <dgm:pt modelId="{52716675-84E5-40B6-B3F6-F549F3079298}" type="pres">
      <dgm:prSet presAssocID="{DBB47499-CAE9-45AD-AD63-E664665ADF27}" presName="comp4" presStyleCnt="0"/>
      <dgm:spPr/>
    </dgm:pt>
    <dgm:pt modelId="{32E1615B-5F07-4AEF-91AB-BC457D5874A6}" type="pres">
      <dgm:prSet presAssocID="{DBB47499-CAE9-45AD-AD63-E664665ADF27}" presName="circle4" presStyleLbl="node1" presStyleIdx="3" presStyleCnt="4" custScaleX="113553"/>
      <dgm:spPr/>
      <dgm:t>
        <a:bodyPr/>
        <a:lstStyle/>
        <a:p>
          <a:pPr rtl="1"/>
          <a:endParaRPr lang="he-IL"/>
        </a:p>
      </dgm:t>
    </dgm:pt>
    <dgm:pt modelId="{425F2D6C-8021-4BD9-914F-52086705BDC2}" type="pres">
      <dgm:prSet presAssocID="{DBB47499-CAE9-45AD-AD63-E664665ADF27}" presName="c4text" presStyleLbl="node1" presStyleIdx="3" presStyleCnt="4">
        <dgm:presLayoutVars>
          <dgm:bulletEnabled val="1"/>
        </dgm:presLayoutVars>
      </dgm:prSet>
      <dgm:spPr/>
      <dgm:t>
        <a:bodyPr/>
        <a:lstStyle/>
        <a:p>
          <a:pPr rtl="1"/>
          <a:endParaRPr lang="he-IL"/>
        </a:p>
      </dgm:t>
    </dgm:pt>
  </dgm:ptLst>
  <dgm:cxnLst>
    <dgm:cxn modelId="{C055FD73-8A6A-409A-8D5D-B4BB0CA78772}" type="presOf" srcId="{F5005B08-941F-4F50-8506-D308C1CC4336}" destId="{584C2B40-64EF-4DF5-BD22-D8F950AAEB9D}" srcOrd="1" destOrd="0" presId="urn:microsoft.com/office/officeart/2005/8/layout/venn2"/>
    <dgm:cxn modelId="{EA8EA3D8-1F80-4575-ADD2-290791AEA418}" type="presOf" srcId="{BDF8016C-1B79-42BC-AB5D-655C9EF1C271}" destId="{425F2D6C-8021-4BD9-914F-52086705BDC2}" srcOrd="1" destOrd="0" presId="urn:microsoft.com/office/officeart/2005/8/layout/venn2"/>
    <dgm:cxn modelId="{5139E943-4D59-47BE-8FE4-E9A7C3960E6D}" srcId="{DBB47499-CAE9-45AD-AD63-E664665ADF27}" destId="{06049403-F867-49AF-B03F-4E7102597026}" srcOrd="2" destOrd="0" parTransId="{8503B16F-F86D-43D1-A7EC-FAED1D3A7E5D}" sibTransId="{A63ABA16-6939-4F30-A87A-DD312D5008DE}"/>
    <dgm:cxn modelId="{617F6596-1E97-43C8-9431-4A8364D2590A}" type="presOf" srcId="{06049403-F867-49AF-B03F-4E7102597026}" destId="{2448D860-0E0C-4BAF-9C18-EDA7FD75E81B}" srcOrd="0" destOrd="0" presId="urn:microsoft.com/office/officeart/2005/8/layout/venn2"/>
    <dgm:cxn modelId="{B5FE27EE-A38D-40B5-BA83-E6BEAF7573EF}" srcId="{DBB47499-CAE9-45AD-AD63-E664665ADF27}" destId="{BDF8016C-1B79-42BC-AB5D-655C9EF1C271}" srcOrd="3" destOrd="0" parTransId="{9C1C3D2C-91B9-4468-8F8B-41B356E11304}" sibTransId="{60E47E66-6CF8-4000-A5FC-26AED4665249}"/>
    <dgm:cxn modelId="{A5B188F3-07AC-4586-91A9-DA3E324D1068}" type="presOf" srcId="{DBB47499-CAE9-45AD-AD63-E664665ADF27}" destId="{D8F4B06D-0A54-4CC6-9796-3C492BFC2A43}" srcOrd="0" destOrd="0" presId="urn:microsoft.com/office/officeart/2005/8/layout/venn2"/>
    <dgm:cxn modelId="{1C91024A-ACB7-4E32-901A-2969EEF37B19}" type="presOf" srcId="{D0096664-855D-415F-BB63-9594E6AEE988}" destId="{C6E9A27A-A325-42D0-BF61-FFCCB7EE143A}" srcOrd="1" destOrd="0" presId="urn:microsoft.com/office/officeart/2005/8/layout/venn2"/>
    <dgm:cxn modelId="{4BBB6269-F87A-4F65-8E4A-707AF8837B4E}" type="presOf" srcId="{06049403-F867-49AF-B03F-4E7102597026}" destId="{57C00F02-2F02-48DA-ADEA-5A1290B078D3}" srcOrd="1" destOrd="0" presId="urn:microsoft.com/office/officeart/2005/8/layout/venn2"/>
    <dgm:cxn modelId="{88511297-B206-4D11-8106-BE159F6FA1B3}" type="presOf" srcId="{F5005B08-941F-4F50-8506-D308C1CC4336}" destId="{97818ADC-B788-450F-A9FF-6CE319A83866}" srcOrd="0" destOrd="0" presId="urn:microsoft.com/office/officeart/2005/8/layout/venn2"/>
    <dgm:cxn modelId="{A24F3B20-BDDB-46BB-A55E-FE8644F05EA9}" type="presOf" srcId="{D0096664-855D-415F-BB63-9594E6AEE988}" destId="{98A7E3BD-0A5B-4CC3-95D4-3C1DA3B4B3B3}" srcOrd="0" destOrd="0" presId="urn:microsoft.com/office/officeart/2005/8/layout/venn2"/>
    <dgm:cxn modelId="{E7E3B077-4239-46A2-ADCA-B9E71F00725D}" srcId="{DBB47499-CAE9-45AD-AD63-E664665ADF27}" destId="{F5005B08-941F-4F50-8506-D308C1CC4336}" srcOrd="1" destOrd="0" parTransId="{523BF525-021C-41A8-BCAD-8236A2D2C71C}" sibTransId="{219E0568-2F53-4A9E-8D5A-5F262DACDE31}"/>
    <dgm:cxn modelId="{284377CB-04F5-45CE-B81B-CD5652EAEEBB}" type="presOf" srcId="{BDF8016C-1B79-42BC-AB5D-655C9EF1C271}" destId="{32E1615B-5F07-4AEF-91AB-BC457D5874A6}" srcOrd="0" destOrd="0" presId="urn:microsoft.com/office/officeart/2005/8/layout/venn2"/>
    <dgm:cxn modelId="{E010C137-34E3-405E-89DF-2318E56B861D}" srcId="{DBB47499-CAE9-45AD-AD63-E664665ADF27}" destId="{D0096664-855D-415F-BB63-9594E6AEE988}" srcOrd="0" destOrd="0" parTransId="{A6C76289-DB51-41D7-B96B-1D8984CAD96A}" sibTransId="{A7172808-92A9-475E-ADA6-7245C9EF64E0}"/>
    <dgm:cxn modelId="{3F4F6A7F-2513-456E-9C9C-2C65714B4A39}" type="presParOf" srcId="{D8F4B06D-0A54-4CC6-9796-3C492BFC2A43}" destId="{9C4DA256-62F5-4808-8887-46F539BFDFD5}" srcOrd="0" destOrd="0" presId="urn:microsoft.com/office/officeart/2005/8/layout/venn2"/>
    <dgm:cxn modelId="{D28B4A3C-5AB1-4C6F-B836-14E312DDC3E9}" type="presParOf" srcId="{9C4DA256-62F5-4808-8887-46F539BFDFD5}" destId="{98A7E3BD-0A5B-4CC3-95D4-3C1DA3B4B3B3}" srcOrd="0" destOrd="0" presId="urn:microsoft.com/office/officeart/2005/8/layout/venn2"/>
    <dgm:cxn modelId="{8592ACDB-CB5C-45C9-95B7-467E0B9F411B}" type="presParOf" srcId="{9C4DA256-62F5-4808-8887-46F539BFDFD5}" destId="{C6E9A27A-A325-42D0-BF61-FFCCB7EE143A}" srcOrd="1" destOrd="0" presId="urn:microsoft.com/office/officeart/2005/8/layout/venn2"/>
    <dgm:cxn modelId="{9F31F99D-55A1-442C-BE43-EC98633B9442}" type="presParOf" srcId="{D8F4B06D-0A54-4CC6-9796-3C492BFC2A43}" destId="{81EAFEF0-B843-4738-90E9-5F404310ECD3}" srcOrd="1" destOrd="0" presId="urn:microsoft.com/office/officeart/2005/8/layout/venn2"/>
    <dgm:cxn modelId="{7CE35FCA-3C7E-4789-85D1-61E2D81D8C64}" type="presParOf" srcId="{81EAFEF0-B843-4738-90E9-5F404310ECD3}" destId="{97818ADC-B788-450F-A9FF-6CE319A83866}" srcOrd="0" destOrd="0" presId="urn:microsoft.com/office/officeart/2005/8/layout/venn2"/>
    <dgm:cxn modelId="{8E5999E0-415D-440E-A148-BB195CCB7CFE}" type="presParOf" srcId="{81EAFEF0-B843-4738-90E9-5F404310ECD3}" destId="{584C2B40-64EF-4DF5-BD22-D8F950AAEB9D}" srcOrd="1" destOrd="0" presId="urn:microsoft.com/office/officeart/2005/8/layout/venn2"/>
    <dgm:cxn modelId="{1236B41B-D789-4D3C-A21B-DB191BDF8620}" type="presParOf" srcId="{D8F4B06D-0A54-4CC6-9796-3C492BFC2A43}" destId="{D268610F-151C-4089-8A13-726D5931F726}" srcOrd="2" destOrd="0" presId="urn:microsoft.com/office/officeart/2005/8/layout/venn2"/>
    <dgm:cxn modelId="{71033B9A-8E9A-4F90-9181-9E3D64211703}" type="presParOf" srcId="{D268610F-151C-4089-8A13-726D5931F726}" destId="{2448D860-0E0C-4BAF-9C18-EDA7FD75E81B}" srcOrd="0" destOrd="0" presId="urn:microsoft.com/office/officeart/2005/8/layout/venn2"/>
    <dgm:cxn modelId="{60AB1E21-3AFC-46A9-BEE3-F59CE4A54DBC}" type="presParOf" srcId="{D268610F-151C-4089-8A13-726D5931F726}" destId="{57C00F02-2F02-48DA-ADEA-5A1290B078D3}" srcOrd="1" destOrd="0" presId="urn:microsoft.com/office/officeart/2005/8/layout/venn2"/>
    <dgm:cxn modelId="{630467E7-048B-4417-B151-6540F6FC3774}" type="presParOf" srcId="{D8F4B06D-0A54-4CC6-9796-3C492BFC2A43}" destId="{52716675-84E5-40B6-B3F6-F549F3079298}" srcOrd="3" destOrd="0" presId="urn:microsoft.com/office/officeart/2005/8/layout/venn2"/>
    <dgm:cxn modelId="{802FD6FA-29F8-45BF-99B4-7A69BA74F59D}" type="presParOf" srcId="{52716675-84E5-40B6-B3F6-F549F3079298}" destId="{32E1615B-5F07-4AEF-91AB-BC457D5874A6}" srcOrd="0" destOrd="0" presId="urn:microsoft.com/office/officeart/2005/8/layout/venn2"/>
    <dgm:cxn modelId="{BB577DC0-FA4F-4CB7-A164-C01ABCF9CA38}" type="presParOf" srcId="{52716675-84E5-40B6-B3F6-F549F3079298}" destId="{425F2D6C-8021-4BD9-914F-52086705BDC2}"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5F41273-8C9D-4FFE-8523-9B459535281A}" type="datetimeFigureOut">
              <a:rPr lang="he-IL" smtClean="0"/>
              <a:t>ה'/כסלו/תש"פ</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6B18F7B-3A8E-4411-8B3C-478759138131}" type="slidenum">
              <a:rPr lang="he-IL" smtClean="0"/>
              <a:t>‹#›</a:t>
            </a:fld>
            <a:endParaRPr lang="he-IL"/>
          </a:p>
        </p:txBody>
      </p:sp>
    </p:spTree>
    <p:extLst>
      <p:ext uri="{BB962C8B-B14F-4D97-AF65-F5344CB8AC3E}">
        <p14:creationId xmlns:p14="http://schemas.microsoft.com/office/powerpoint/2010/main" val="9975713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0" eaLnBrk="1" fontAlgn="base" latinLnBrk="0" hangingPunct="1">
              <a:lnSpc>
                <a:spcPct val="90000"/>
              </a:lnSpc>
              <a:spcBef>
                <a:spcPct val="0"/>
              </a:spcBef>
              <a:spcAft>
                <a:spcPct val="0"/>
              </a:spcAft>
              <a:buClr>
                <a:srgbClr val="FF388C"/>
              </a:buClr>
              <a:buSzPct val="80000"/>
              <a:buFont typeface="Wingdings 2"/>
              <a:buNone/>
              <a:tabLst/>
              <a:defRPr/>
            </a:pPr>
            <a:r>
              <a:rPr kumimoji="0" lang="he-IL" sz="3100" b="1" i="0" u="none" strike="noStrike" kern="1200" cap="none" spc="0" normalizeH="0" baseline="0" noProof="0" dirty="0">
                <a:ln>
                  <a:noFill/>
                </a:ln>
                <a:solidFill>
                  <a:srgbClr val="9C007F">
                    <a:lumMod val="60000"/>
                    <a:lumOff val="40000"/>
                  </a:srgbClr>
                </a:solidFill>
                <a:effectLst>
                  <a:outerShdw blurRad="38100" dist="38100" dir="2700000" algn="tl">
                    <a:srgbClr val="000000"/>
                  </a:outerShdw>
                </a:effectLst>
                <a:uLnTx/>
                <a:uFillTx/>
                <a:latin typeface="Times New Roman" pitchFamily="18" charset="0"/>
                <a:ea typeface="+mn-ea"/>
                <a:cs typeface="Gisha"/>
              </a:rPr>
              <a:t>שינו בתחושה ותפיסה</a:t>
            </a:r>
            <a:r>
              <a:rPr kumimoji="0" lang="he-IL" sz="31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Gisha"/>
              </a:rPr>
              <a:t>: מקום גבוה עלול להראות נמוך, </a:t>
            </a:r>
            <a:r>
              <a:rPr kumimoji="0" lang="he-IL" sz="3100" b="0" i="0" u="none" strike="noStrike" kern="1200" cap="none" spc="0" normalizeH="0" baseline="0" noProof="0" dirty="0">
                <a:ln>
                  <a:noFill/>
                </a:ln>
                <a:solidFill>
                  <a:prstClr val="white"/>
                </a:solidFill>
                <a:effectLst/>
                <a:uLnTx/>
                <a:uFillTx/>
                <a:latin typeface="Times New Roman" pitchFamily="18" charset="0"/>
                <a:ea typeface="+mn-ea"/>
                <a:cs typeface="Gisha"/>
              </a:rPr>
              <a:t>מכונית</a:t>
            </a:r>
            <a:r>
              <a:rPr kumimoji="0" lang="he-IL" sz="31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Gisha"/>
              </a:rPr>
              <a:t> המתקרבת במהירות עלולה להראות רחוקה ובלתי מסוכנת. </a:t>
            </a:r>
          </a:p>
          <a:p>
            <a:pPr marL="0" marR="0" lvl="0" indent="0" algn="r" defTabSz="914400" rtl="0" eaLnBrk="1" fontAlgn="base" latinLnBrk="0" hangingPunct="1">
              <a:lnSpc>
                <a:spcPct val="90000"/>
              </a:lnSpc>
              <a:spcBef>
                <a:spcPct val="0"/>
              </a:spcBef>
              <a:spcAft>
                <a:spcPct val="0"/>
              </a:spcAft>
              <a:buClr>
                <a:srgbClr val="FF388C"/>
              </a:buClr>
              <a:buSzPct val="80000"/>
              <a:buFont typeface="Wingdings 2"/>
              <a:buNone/>
              <a:tabLst/>
              <a:defRPr/>
            </a:pPr>
            <a:endParaRPr kumimoji="0" lang="he-IL" sz="31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Gisha"/>
            </a:endParaRPr>
          </a:p>
          <a:p>
            <a:pPr marL="0" marR="0" lvl="0" indent="0" algn="r" defTabSz="914400" rtl="0" eaLnBrk="1" fontAlgn="base" latinLnBrk="0" hangingPunct="1">
              <a:lnSpc>
                <a:spcPct val="90000"/>
              </a:lnSpc>
              <a:spcBef>
                <a:spcPct val="0"/>
              </a:spcBef>
              <a:spcAft>
                <a:spcPct val="0"/>
              </a:spcAft>
              <a:buClr>
                <a:srgbClr val="FF388C"/>
              </a:buClr>
              <a:buSzPct val="80000"/>
              <a:buFont typeface="Wingdings 2"/>
              <a:buNone/>
              <a:tabLst/>
              <a:defRPr/>
            </a:pPr>
            <a:r>
              <a:rPr kumimoji="0" lang="he-IL" sz="3100" b="1" i="0" u="none" strike="noStrike" kern="1200" cap="none" spc="0" normalizeH="0" baseline="0" noProof="0" dirty="0">
                <a:ln>
                  <a:noFill/>
                </a:ln>
                <a:solidFill>
                  <a:srgbClr val="9C007F">
                    <a:lumMod val="60000"/>
                    <a:lumOff val="40000"/>
                  </a:srgbClr>
                </a:solidFill>
                <a:effectLst>
                  <a:outerShdw blurRad="38100" dist="38100" dir="2700000" algn="tl">
                    <a:srgbClr val="000000"/>
                  </a:outerShdw>
                </a:effectLst>
                <a:uLnTx/>
                <a:uFillTx/>
                <a:latin typeface="Times New Roman" pitchFamily="18" charset="0"/>
                <a:ea typeface="+mn-ea"/>
                <a:cs typeface="Gisha"/>
              </a:rPr>
              <a:t>שינוי מצב רוח וחשיבה</a:t>
            </a:r>
            <a:r>
              <a:rPr kumimoji="0" lang="he-IL" sz="31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Gisha"/>
              </a:rPr>
              <a:t>: אדם יכול להגיע למצב של עליזות רבה או דיכאון קיצוני או להסיק ממצב נתון מסקנה בלתי הגיונית.</a:t>
            </a:r>
          </a:p>
          <a:p>
            <a:pPr marL="0" marR="0" lvl="0" indent="0" algn="r" defTabSz="914400" rtl="0" eaLnBrk="1" fontAlgn="base" latinLnBrk="0" hangingPunct="1">
              <a:lnSpc>
                <a:spcPct val="90000"/>
              </a:lnSpc>
              <a:spcBef>
                <a:spcPct val="0"/>
              </a:spcBef>
              <a:spcAft>
                <a:spcPct val="0"/>
              </a:spcAft>
              <a:buClr>
                <a:srgbClr val="FF388C"/>
              </a:buClr>
              <a:buSzPct val="80000"/>
              <a:buFont typeface="Wingdings 2"/>
              <a:buNone/>
              <a:tabLst/>
              <a:defRPr/>
            </a:pPr>
            <a:endParaRPr kumimoji="0" lang="he-IL" sz="31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Gisha"/>
            </a:endParaRPr>
          </a:p>
          <a:p>
            <a:pPr marL="0" marR="0" lvl="0" indent="0" algn="r" defTabSz="914400" rtl="0" eaLnBrk="1" fontAlgn="base" latinLnBrk="0" hangingPunct="1">
              <a:lnSpc>
                <a:spcPct val="90000"/>
              </a:lnSpc>
              <a:spcBef>
                <a:spcPct val="0"/>
              </a:spcBef>
              <a:spcAft>
                <a:spcPct val="0"/>
              </a:spcAft>
              <a:buClr>
                <a:srgbClr val="FF388C"/>
              </a:buClr>
              <a:buSzPct val="80000"/>
              <a:buFont typeface="Wingdings 2"/>
              <a:buNone/>
              <a:tabLst/>
              <a:defRPr/>
            </a:pPr>
            <a:r>
              <a:rPr kumimoji="0" lang="he-IL" sz="3100" b="1" i="0" u="none" strike="noStrike" kern="1200" cap="none" spc="0" normalizeH="0" baseline="0" noProof="0" dirty="0">
                <a:ln>
                  <a:noFill/>
                </a:ln>
                <a:solidFill>
                  <a:srgbClr val="9C007F">
                    <a:lumMod val="60000"/>
                    <a:lumOff val="40000"/>
                  </a:srgbClr>
                </a:solidFill>
                <a:effectLst>
                  <a:outerShdw blurRad="38100" dist="38100" dir="2700000" algn="tl">
                    <a:srgbClr val="000000"/>
                  </a:outerShdw>
                </a:effectLst>
                <a:uLnTx/>
                <a:uFillTx/>
                <a:latin typeface="Times New Roman" pitchFamily="18" charset="0"/>
                <a:ea typeface="+mn-ea"/>
                <a:cs typeface="Gisha"/>
              </a:rPr>
              <a:t>שינוי בהתנהגות</a:t>
            </a:r>
            <a:r>
              <a:rPr kumimoji="0" lang="he-IL" sz="31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Gisha"/>
              </a:rPr>
              <a:t>: אדם עלול לאבד מעצורים מוסריים או להפוך אדיש לסובב אותו.</a:t>
            </a:r>
            <a:endParaRPr kumimoji="0" lang="en-US" sz="31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2</a:t>
            </a:fld>
            <a:endParaRPr lang="he-IL"/>
          </a:p>
        </p:txBody>
      </p:sp>
    </p:spTree>
    <p:extLst>
      <p:ext uri="{BB962C8B-B14F-4D97-AF65-F5344CB8AC3E}">
        <p14:creationId xmlns:p14="http://schemas.microsoft.com/office/powerpoint/2010/main" val="3510353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קנאביס על רכיביו, נמצא כתרופה עבור הפרעות פיזיות ונפשיות קשות. ניתן תחת מעקב והמלצה רפואית תוך בחינה מתמדת של תופעות הלוואי ובקרה. </a:t>
            </a:r>
          </a:p>
          <a:p>
            <a:r>
              <a:rPr lang="he-IL" dirty="0"/>
              <a:t>עקב השפעתו ויכולתו לשנות את פעילות מערכת העצבים המרכזית, והמוח כמובן, נמצא כי יכול להסדיר חוסר איזון או פגיעה בתפקוד המערכת.</a:t>
            </a:r>
          </a:p>
          <a:p>
            <a:r>
              <a:rPr lang="he-IL" dirty="0"/>
              <a:t>אנשים "בריאים" אשר משתמשים בקנאביס "כתרופה" בעצם גורמים לתהליך הפוך ולשינוי בתפקוד של המערכת התקינה בגופם.</a:t>
            </a:r>
          </a:p>
          <a:p>
            <a:r>
              <a:rPr lang="he-IL" dirty="0"/>
              <a:t>חשוב לציין שקנאביס רפואי לסוגיו חזק פי 5-10 מהצמח המוכר ולכן כך גם השפעותיו. </a:t>
            </a:r>
          </a:p>
          <a:p>
            <a:r>
              <a:rPr lang="he-IL" dirty="0"/>
              <a:t>אם זה רפואי למה לא לקחת תרופות????????????????</a:t>
            </a:r>
          </a:p>
          <a:p>
            <a:endParaRPr lang="he-IL" dirty="0"/>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14</a:t>
            </a:fld>
            <a:endParaRPr lang="he-IL"/>
          </a:p>
        </p:txBody>
      </p:sp>
    </p:spTree>
    <p:extLst>
      <p:ext uri="{BB962C8B-B14F-4D97-AF65-F5344CB8AC3E}">
        <p14:creationId xmlns:p14="http://schemas.microsoft.com/office/powerpoint/2010/main" val="3146739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תהליך הלגליזציה בארצות רבות בשילוב העלאת שיח בנוגע לאי הפללה בישראל מביא את החברה בישראל למצב של בלבול מסוכן.</a:t>
            </a:r>
          </a:p>
          <a:p>
            <a:r>
              <a:rPr lang="he-IL" dirty="0"/>
              <a:t>תרבות השפע בתל אביב מציגה תמונה חברתית בעייתית עבור תושביה. </a:t>
            </a:r>
          </a:p>
          <a:p>
            <a:r>
              <a:rPr lang="he-IL" dirty="0"/>
              <a:t>אלכוהול חוקי –  סם מסוכן</a:t>
            </a:r>
          </a:p>
          <a:p>
            <a:r>
              <a:rPr lang="he-IL" dirty="0"/>
              <a:t>סיגריות – חוקי – סם מסוכן</a:t>
            </a:r>
          </a:p>
          <a:p>
            <a:r>
              <a:rPr lang="he-IL" dirty="0"/>
              <a:t>פטריות הזיה – טבעי –סם מסוכן</a:t>
            </a:r>
          </a:p>
          <a:p>
            <a:r>
              <a:rPr lang="he-IL" dirty="0"/>
              <a:t>קוקאין – צמח – סם מסוכן</a:t>
            </a:r>
          </a:p>
          <a:p>
            <a:r>
              <a:rPr lang="he-IL" dirty="0"/>
              <a:t>* מעניין שצעירים מנצלים את הטיעון של החוקי למרות שמזלזלים בחוק ובמשטרה...</a:t>
            </a:r>
          </a:p>
          <a:p>
            <a:r>
              <a:rPr lang="he-IL" dirty="0"/>
              <a:t>כל תהליך אשר מתרחש בעולם בנוגע לנושא זה מדבר על האוכלוסייה הבוגרת ואינו מתייחס לילדים ונוער. </a:t>
            </a:r>
          </a:p>
          <a:p>
            <a:endParaRPr lang="he-IL" dirty="0"/>
          </a:p>
          <a:p>
            <a:endParaRPr lang="he-IL" dirty="0"/>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15</a:t>
            </a:fld>
            <a:endParaRPr lang="he-IL"/>
          </a:p>
        </p:txBody>
      </p:sp>
    </p:spTree>
    <p:extLst>
      <p:ext uri="{BB962C8B-B14F-4D97-AF65-F5344CB8AC3E}">
        <p14:creationId xmlns:p14="http://schemas.microsoft.com/office/powerpoint/2010/main" val="2226794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אף אחד לא אמר שצריך לבחור בין שתיית אלכוהול לבין עישון מריחואנה .</a:t>
            </a:r>
          </a:p>
          <a:p>
            <a:r>
              <a:rPr lang="he-IL" dirty="0"/>
              <a:t>שניהם רעים מסוכנים ומזיקים פרט להבדל אחד:</a:t>
            </a:r>
          </a:p>
          <a:p>
            <a:r>
              <a:rPr lang="he-IL" dirty="0"/>
              <a:t>מי שנמצא תחת השפעת אלכוהול  מודע למצבו, וחשוב יותר – הסובבים ערים ומודעים למצבו.</a:t>
            </a:r>
          </a:p>
          <a:p>
            <a:r>
              <a:rPr lang="he-IL" dirty="0"/>
              <a:t>מי שעישן "ג'וינט" לפני מספר שעות ,</a:t>
            </a:r>
          </a:p>
          <a:p>
            <a:r>
              <a:rPr lang="he-IL" dirty="0"/>
              <a:t>אינו מודע למצבו, וחשוב הרבה יותר – יש סיכוי שהסובבים </a:t>
            </a:r>
          </a:p>
          <a:p>
            <a:r>
              <a:rPr lang="he-IL" dirty="0"/>
              <a:t>אותו לא יבחינו שהוא נתון להשפעת הסם. </a:t>
            </a:r>
          </a:p>
          <a:p>
            <a:r>
              <a:rPr lang="he-IL" dirty="0"/>
              <a:t>קנאביס הוא סם ערמומי</a:t>
            </a:r>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16</a:t>
            </a:fld>
            <a:endParaRPr lang="he-IL"/>
          </a:p>
        </p:txBody>
      </p:sp>
    </p:spTree>
    <p:extLst>
      <p:ext uri="{BB962C8B-B14F-4D97-AF65-F5344CB8AC3E}">
        <p14:creationId xmlns:p14="http://schemas.microsoft.com/office/powerpoint/2010/main" val="3703990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 </a:t>
            </a:r>
            <a:r>
              <a:rPr lang="he-IL" dirty="0" smtClean="0"/>
              <a:t>בעבודה </a:t>
            </a:r>
            <a:r>
              <a:rPr lang="he-IL" dirty="0"/>
              <a:t>שלנו הנוער מוגדר מראש כנוער בסיכון. </a:t>
            </a:r>
          </a:p>
          <a:p>
            <a:r>
              <a:rPr lang="he-IL" dirty="0"/>
              <a:t>הצעירים מגיעים עם מועדות מראש להתנהגויות מסכנות ושימוש בחומרים כ"ריפוי עצמי".</a:t>
            </a:r>
          </a:p>
          <a:p>
            <a:r>
              <a:rPr lang="he-IL" dirty="0"/>
              <a:t>ההיסטוריה </a:t>
            </a:r>
            <a:r>
              <a:rPr lang="he-IL" dirty="0" err="1"/>
              <a:t>וארועי</a:t>
            </a:r>
            <a:r>
              <a:rPr lang="he-IL" dirty="0"/>
              <a:t> חייו של הילד הם המרכיבים את אישיותו</a:t>
            </a:r>
          </a:p>
          <a:p>
            <a:r>
              <a:rPr lang="he-IL" dirty="0"/>
              <a:t>חשוב לציין שהיום אנו רואים שימוש נפוץ בכל סוגי האוכלוסיות, גם "</a:t>
            </a:r>
            <a:r>
              <a:rPr lang="he-IL" dirty="0" err="1"/>
              <a:t>הנורמיטביות</a:t>
            </a:r>
            <a:r>
              <a:rPr lang="he-IL" dirty="0"/>
              <a:t>". </a:t>
            </a:r>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17</a:t>
            </a:fld>
            <a:endParaRPr lang="he-IL"/>
          </a:p>
        </p:txBody>
      </p:sp>
    </p:spTree>
    <p:extLst>
      <p:ext uri="{BB962C8B-B14F-4D97-AF65-F5344CB8AC3E}">
        <p14:creationId xmlns:p14="http://schemas.microsoft.com/office/powerpoint/2010/main" val="4019267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18</a:t>
            </a:fld>
            <a:endParaRPr lang="he-IL"/>
          </a:p>
        </p:txBody>
      </p:sp>
    </p:spTree>
    <p:extLst>
      <p:ext uri="{BB962C8B-B14F-4D97-AF65-F5344CB8AC3E}">
        <p14:creationId xmlns:p14="http://schemas.microsoft.com/office/powerpoint/2010/main" val="1317407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שעמום אצל צעירים וגם מבוגרים, לרוב מבקש לספר לנו על רגש אחר שנמצא מתחתיו.</a:t>
            </a:r>
          </a:p>
          <a:p>
            <a:r>
              <a:rPr lang="he-IL" dirty="0"/>
              <a:t>עצב וריקנות, הם לרוב מכוסים בשעמום שהוא לגיטימי ונהוג בחברה. </a:t>
            </a:r>
          </a:p>
          <a:p>
            <a:r>
              <a:rPr lang="he-IL" dirty="0"/>
              <a:t>כאשר משעמם לנו אנחנו נחפש להרגיש אחרת ולכן מצב זה מעלה את השימוש בחומר ממסך שיקל עלינו.</a:t>
            </a:r>
          </a:p>
          <a:p>
            <a:r>
              <a:rPr lang="he-IL" dirty="0"/>
              <a:t>כאשר אנחנו משתמשים בחומרים לרוב ללא השפעתם נחוש שעמום כי המוח שלנו מאומן לחשוב ולהרגיש בעזרת גירוי חיצוני.</a:t>
            </a:r>
          </a:p>
          <a:p>
            <a:endParaRPr lang="he-IL" dirty="0"/>
          </a:p>
          <a:p>
            <a:endParaRPr lang="he-IL" dirty="0"/>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20</a:t>
            </a:fld>
            <a:endParaRPr lang="he-IL"/>
          </a:p>
        </p:txBody>
      </p:sp>
    </p:spTree>
    <p:extLst>
      <p:ext uri="{BB962C8B-B14F-4D97-AF65-F5344CB8AC3E}">
        <p14:creationId xmlns:p14="http://schemas.microsoft.com/office/powerpoint/2010/main" val="835660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התייעצות ושיתוף עם אנשי מקצוע יכול לעזור קודם כל לכם ולאחר מכן גם לצעיר בסיכון.</a:t>
            </a:r>
          </a:p>
          <a:p>
            <a:r>
              <a:rPr lang="he-IL" dirty="0"/>
              <a:t>שתיקה וסודות יכולים לגרום לתחושות אשמה אחריות ובדידות... כמו אצל הצעיר הסובל!</a:t>
            </a:r>
          </a:p>
          <a:p>
            <a:r>
              <a:rPr lang="he-IL" dirty="0"/>
              <a:t>לאחר שהעברנו את הדאגה שלנו הלאה למטפל העיקרי נהיה פנויים לעזור בדרך הייחודית שלנו.</a:t>
            </a:r>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22</a:t>
            </a:fld>
            <a:endParaRPr lang="he-IL"/>
          </a:p>
        </p:txBody>
      </p:sp>
    </p:spTree>
    <p:extLst>
      <p:ext uri="{BB962C8B-B14F-4D97-AF65-F5344CB8AC3E}">
        <p14:creationId xmlns:p14="http://schemas.microsoft.com/office/powerpoint/2010/main" val="2137072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אנחנו אורחים בחיים של האחר.</a:t>
            </a:r>
          </a:p>
          <a:p>
            <a:r>
              <a:rPr lang="he-IL" dirty="0"/>
              <a:t>קשר משמעותי כבסיס למאפשר לאחר לגלות את הערך העצמי שלו דרככם – זהו הנכס הגדול ביותר שיוכל לעזור לו לצאת ממצב מצוקה. </a:t>
            </a:r>
          </a:p>
          <a:p>
            <a:r>
              <a:rPr lang="he-IL" dirty="0"/>
              <a:t>מערכת תמיכה היא כוח אדיר</a:t>
            </a:r>
          </a:p>
          <a:p>
            <a:r>
              <a:rPr lang="he-IL" dirty="0"/>
              <a:t>מי שסומך עליכם יודע שאתם רוצים בטובתו </a:t>
            </a:r>
          </a:p>
          <a:p>
            <a:r>
              <a:rPr lang="he-IL" dirty="0"/>
              <a:t>להיות אותנטי – מי שמולנו מרגיש אותנו. איזו עמדה לנו יש? </a:t>
            </a:r>
          </a:p>
          <a:p>
            <a:r>
              <a:rPr lang="he-IL" dirty="0"/>
              <a:t> מה שחשוב זה הקשר!</a:t>
            </a:r>
          </a:p>
          <a:p>
            <a:endParaRPr lang="he-IL" dirty="0"/>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23</a:t>
            </a:fld>
            <a:endParaRPr lang="he-IL"/>
          </a:p>
        </p:txBody>
      </p:sp>
    </p:spTree>
    <p:extLst>
      <p:ext uri="{BB962C8B-B14F-4D97-AF65-F5344CB8AC3E}">
        <p14:creationId xmlns:p14="http://schemas.microsoft.com/office/powerpoint/2010/main" val="2360237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lvl="0" indent="0" fontAlgn="base">
              <a:lnSpc>
                <a:spcPct val="90000"/>
              </a:lnSpc>
              <a:spcBef>
                <a:spcPct val="0"/>
              </a:spcBef>
              <a:spcAft>
                <a:spcPct val="0"/>
              </a:spcAft>
              <a:buNone/>
              <a:defRPr/>
            </a:pPr>
            <a:r>
              <a:rPr lang="he-IL" sz="1200" b="1" dirty="0">
                <a:effectLst>
                  <a:outerShdw blurRad="38100" dist="38100" dir="2700000" algn="tl">
                    <a:srgbClr val="000000"/>
                  </a:outerShdw>
                </a:effectLst>
                <a:latin typeface="Times New Roman" pitchFamily="18" charset="0"/>
                <a:cs typeface="Times New Roman" pitchFamily="18" charset="0"/>
              </a:rPr>
              <a:t>השפעות - כמה דקות אחרי שמעשנים את המריחואנה </a:t>
            </a:r>
          </a:p>
          <a:p>
            <a:pPr marL="0" lvl="0" indent="0" fontAlgn="base">
              <a:lnSpc>
                <a:spcPct val="90000"/>
              </a:lnSpc>
              <a:spcBef>
                <a:spcPct val="0"/>
              </a:spcBef>
              <a:spcAft>
                <a:spcPct val="0"/>
              </a:spcAft>
              <a:buNone/>
              <a:defRPr/>
            </a:pPr>
            <a:r>
              <a:rPr lang="he-IL" sz="1200" b="1" dirty="0">
                <a:effectLst>
                  <a:outerShdw blurRad="38100" dist="38100" dir="2700000" algn="tl">
                    <a:srgbClr val="000000"/>
                  </a:outerShdw>
                </a:effectLst>
                <a:latin typeface="Times New Roman" pitchFamily="18" charset="0"/>
                <a:cs typeface="Times New Roman" pitchFamily="18" charset="0"/>
              </a:rPr>
              <a:t>החומר הפעיל מגיע מהריאות למערכת הדם וממנה למוח. </a:t>
            </a:r>
          </a:p>
          <a:p>
            <a:pPr marL="0" lvl="0" indent="0" fontAlgn="base">
              <a:lnSpc>
                <a:spcPct val="90000"/>
              </a:lnSpc>
              <a:spcBef>
                <a:spcPct val="0"/>
              </a:spcBef>
              <a:spcAft>
                <a:spcPct val="0"/>
              </a:spcAft>
              <a:buNone/>
              <a:defRPr/>
            </a:pPr>
            <a:r>
              <a:rPr lang="he-IL" sz="1200" b="1" dirty="0">
                <a:effectLst>
                  <a:outerShdw blurRad="38100" dist="38100" dir="2700000" algn="tl">
                    <a:srgbClr val="000000"/>
                  </a:outerShdw>
                </a:effectLst>
                <a:latin typeface="Times New Roman" pitchFamily="18" charset="0"/>
                <a:cs typeface="Times New Roman" pitchFamily="18" charset="0"/>
              </a:rPr>
              <a:t>הסוטול בא לידי ביטוי בפרצי צחוק, בהרגשת הקלה ועליזות, </a:t>
            </a:r>
            <a:r>
              <a:rPr lang="he-IL" sz="1100" b="1" dirty="0">
                <a:latin typeface="Times New Roman" pitchFamily="18" charset="0"/>
                <a:cs typeface="Times New Roman" pitchFamily="18" charset="0"/>
              </a:rPr>
              <a:t>–</a:t>
            </a:r>
            <a:endParaRPr lang="he-IL" sz="1200" b="1" dirty="0">
              <a:effectLst>
                <a:outerShdw blurRad="38100" dist="38100" dir="2700000" algn="tl">
                  <a:srgbClr val="000000"/>
                </a:outerShdw>
              </a:effectLst>
              <a:latin typeface="Times New Roman" pitchFamily="18" charset="0"/>
              <a:cs typeface="Times New Roman" pitchFamily="18" charset="0"/>
            </a:endParaRPr>
          </a:p>
          <a:p>
            <a:pPr marL="0" lvl="0" indent="0" fontAlgn="base">
              <a:lnSpc>
                <a:spcPct val="90000"/>
              </a:lnSpc>
              <a:spcBef>
                <a:spcPct val="0"/>
              </a:spcBef>
              <a:spcAft>
                <a:spcPct val="0"/>
              </a:spcAft>
              <a:buNone/>
              <a:defRPr/>
            </a:pPr>
            <a:r>
              <a:rPr lang="he-IL" sz="1200" b="1" dirty="0">
                <a:effectLst>
                  <a:outerShdw blurRad="38100" dist="38100" dir="2700000" algn="tl">
                    <a:srgbClr val="000000"/>
                  </a:outerShdw>
                </a:effectLst>
                <a:latin typeface="Times New Roman" pitchFamily="18" charset="0"/>
                <a:cs typeface="Times New Roman" pitchFamily="18" charset="0"/>
              </a:rPr>
              <a:t>באמירת דברים שלא נאמרים, בטשטוש</a:t>
            </a:r>
            <a:r>
              <a:rPr lang="en-US" sz="1200" b="1" dirty="0">
                <a:effectLst>
                  <a:outerShdw blurRad="38100" dist="38100" dir="2700000" algn="tl">
                    <a:srgbClr val="000000"/>
                  </a:outerShdw>
                </a:effectLst>
                <a:latin typeface="Times New Roman" pitchFamily="18" charset="0"/>
                <a:cs typeface="Times New Roman" pitchFamily="18" charset="0"/>
              </a:rPr>
              <a:t> </a:t>
            </a:r>
            <a:r>
              <a:rPr lang="he-IL" sz="1200" b="1" dirty="0">
                <a:effectLst>
                  <a:outerShdw blurRad="38100" dist="38100" dir="2700000" algn="tl">
                    <a:srgbClr val="000000"/>
                  </a:outerShdw>
                </a:effectLst>
                <a:latin typeface="Times New Roman" pitchFamily="18" charset="0"/>
                <a:cs typeface="Times New Roman" pitchFamily="18" charset="0"/>
              </a:rPr>
              <a:t>ובחוסר שיווי משקל.</a:t>
            </a:r>
          </a:p>
          <a:p>
            <a:pPr marL="0" lvl="0" indent="0" fontAlgn="base">
              <a:lnSpc>
                <a:spcPct val="90000"/>
              </a:lnSpc>
              <a:spcBef>
                <a:spcPct val="0"/>
              </a:spcBef>
              <a:spcAft>
                <a:spcPct val="0"/>
              </a:spcAft>
              <a:buNone/>
              <a:defRPr/>
            </a:pPr>
            <a:endParaRPr lang="he-IL" sz="1200" b="1" dirty="0">
              <a:effectLst>
                <a:outerShdw blurRad="38100" dist="38100" dir="2700000" algn="tl">
                  <a:srgbClr val="000000"/>
                </a:outerShdw>
              </a:effectLst>
              <a:latin typeface="Times New Roman" pitchFamily="18" charset="0"/>
              <a:cs typeface="Times New Roman" pitchFamily="18" charset="0"/>
            </a:endParaRPr>
          </a:p>
          <a:p>
            <a:pPr marL="0" lvl="0" indent="0" fontAlgn="base">
              <a:lnSpc>
                <a:spcPct val="90000"/>
              </a:lnSpc>
              <a:spcBef>
                <a:spcPct val="0"/>
              </a:spcBef>
              <a:spcAft>
                <a:spcPct val="0"/>
              </a:spcAft>
              <a:buNone/>
              <a:defRPr/>
            </a:pPr>
            <a:r>
              <a:rPr lang="he-IL" sz="1200" b="1" dirty="0">
                <a:effectLst>
                  <a:outerShdw blurRad="38100" dist="38100" dir="2700000" algn="tl">
                    <a:srgbClr val="000000"/>
                  </a:outerShdw>
                </a:effectLst>
                <a:latin typeface="Times New Roman" pitchFamily="18" charset="0"/>
                <a:cs typeface="Times New Roman" pitchFamily="18" charset="0"/>
              </a:rPr>
              <a:t>לאט </a:t>
            </a:r>
            <a:r>
              <a:rPr lang="he-IL" sz="1200" b="1" dirty="0" err="1">
                <a:effectLst>
                  <a:outerShdw blurRad="38100" dist="38100" dir="2700000" algn="tl">
                    <a:srgbClr val="000000"/>
                  </a:outerShdw>
                </a:effectLst>
                <a:latin typeface="Times New Roman" pitchFamily="18" charset="0"/>
                <a:cs typeface="Times New Roman" pitchFamily="18" charset="0"/>
              </a:rPr>
              <a:t>לאט</a:t>
            </a:r>
            <a:r>
              <a:rPr lang="he-IL" sz="1200" b="1" dirty="0">
                <a:effectLst>
                  <a:outerShdw blurRad="38100" dist="38100" dir="2700000" algn="tl">
                    <a:srgbClr val="000000"/>
                  </a:outerShdw>
                </a:effectLst>
                <a:latin typeface="Times New Roman" pitchFamily="18" charset="0"/>
                <a:cs typeface="Times New Roman" pitchFamily="18" charset="0"/>
              </a:rPr>
              <a:t> הסימנים מתחלפים בהרגשת כבדות ועייפות.</a:t>
            </a:r>
            <a:endParaRPr lang="he-IL" dirty="0"/>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4</a:t>
            </a:fld>
            <a:endParaRPr lang="he-IL"/>
          </a:p>
        </p:txBody>
      </p:sp>
    </p:spTree>
    <p:extLst>
      <p:ext uri="{BB962C8B-B14F-4D97-AF65-F5344CB8AC3E}">
        <p14:creationId xmlns:p14="http://schemas.microsoft.com/office/powerpoint/2010/main" val="870470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296863" marR="0" lvl="0" indent="-296863" algn="r" defTabSz="793750" rtl="0" eaLnBrk="1" fontAlgn="base" latinLnBrk="0" hangingPunct="1">
              <a:lnSpc>
                <a:spcPct val="90000"/>
              </a:lnSpc>
              <a:spcBef>
                <a:spcPct val="20000"/>
              </a:spcBef>
              <a:spcAft>
                <a:spcPct val="0"/>
              </a:spcAft>
              <a:buClr>
                <a:srgbClr val="FF388C"/>
              </a:buClr>
              <a:buSzPct val="80000"/>
              <a:buFont typeface="Wingdings 2"/>
              <a:buNone/>
              <a:tabLst/>
              <a:defRPr/>
            </a:pPr>
            <a:r>
              <a:rPr kumimoji="0" lang="he-IL" altLang="he-IL" sz="3000" b="1" i="0" u="none" strike="noStrike" kern="0" cap="none" spc="0" normalizeH="0" baseline="0" noProof="0" dirty="0">
                <a:ln>
                  <a:noFill/>
                </a:ln>
                <a:solidFill>
                  <a:prstClr val="white"/>
                </a:solidFill>
                <a:effectLst/>
                <a:uLnTx/>
                <a:uFillTx/>
                <a:latin typeface="Times New Roman"/>
                <a:ea typeface="+mn-ea"/>
                <a:cs typeface="Times New Roman"/>
              </a:rPr>
              <a:t>המשתמש אינו מודע למצבו ובלא סימנים חיצוניים גם</a:t>
            </a:r>
          </a:p>
          <a:p>
            <a:pPr marL="296863" marR="0" lvl="0" indent="-296863" algn="r" defTabSz="793750" rtl="0" eaLnBrk="1" fontAlgn="base" latinLnBrk="0" hangingPunct="1">
              <a:lnSpc>
                <a:spcPct val="90000"/>
              </a:lnSpc>
              <a:spcBef>
                <a:spcPct val="20000"/>
              </a:spcBef>
              <a:spcAft>
                <a:spcPct val="0"/>
              </a:spcAft>
              <a:buClr>
                <a:srgbClr val="FF388C"/>
              </a:buClr>
              <a:buSzPct val="80000"/>
              <a:buFont typeface="Wingdings 2"/>
              <a:buNone/>
              <a:tabLst/>
              <a:defRPr/>
            </a:pPr>
            <a:r>
              <a:rPr kumimoji="0" lang="he-IL" altLang="he-IL" sz="3000" b="1" i="0" u="none" strike="noStrike" kern="0" cap="none" spc="0" normalizeH="0" baseline="0" noProof="0" dirty="0">
                <a:ln>
                  <a:noFill/>
                </a:ln>
                <a:solidFill>
                  <a:prstClr val="white"/>
                </a:solidFill>
                <a:effectLst/>
                <a:uLnTx/>
                <a:uFillTx/>
                <a:latin typeface="Times New Roman"/>
                <a:ea typeface="+mn-ea"/>
                <a:cs typeface="Times New Roman"/>
              </a:rPr>
              <a:t>הסוטול מסתיים בשינה ולאחר ארבע – חמש שעות</a:t>
            </a:r>
            <a:r>
              <a:rPr kumimoji="0" lang="he-IL" altLang="he-IL" sz="3000" b="0" i="0" u="none" strike="noStrike" kern="0" cap="none" spc="0" normalizeH="0" baseline="0" noProof="0" dirty="0">
                <a:ln>
                  <a:noFill/>
                </a:ln>
                <a:solidFill>
                  <a:prstClr val="white"/>
                </a:solidFill>
                <a:effectLst/>
                <a:uLnTx/>
                <a:uFillTx/>
                <a:latin typeface="Times New Roman"/>
                <a:ea typeface="+mn-ea"/>
                <a:cs typeface="Times New Roman"/>
              </a:rPr>
              <a:t> </a:t>
            </a:r>
            <a:r>
              <a:rPr kumimoji="0" lang="he-IL" altLang="he-IL" sz="3000" b="1" i="0" u="none" strike="noStrike" kern="0" cap="none" spc="0" normalizeH="0" baseline="0" noProof="0" dirty="0">
                <a:ln>
                  <a:noFill/>
                </a:ln>
                <a:solidFill>
                  <a:prstClr val="white"/>
                </a:solidFill>
                <a:effectLst/>
                <a:uLnTx/>
                <a:uFillTx/>
                <a:latin typeface="Times New Roman"/>
                <a:ea typeface="+mn-ea"/>
                <a:cs typeface="Times New Roman"/>
              </a:rPr>
              <a:t>נדמה למשתמש שהכול בסדר ושהשפעת הסם עברה.</a:t>
            </a:r>
            <a:r>
              <a:rPr kumimoji="0" lang="he-IL" altLang="he-IL" sz="3000" b="0" i="0" u="none" strike="noStrike" kern="0" cap="none" spc="0" normalizeH="0" baseline="0" noProof="0" dirty="0">
                <a:ln>
                  <a:noFill/>
                </a:ln>
                <a:solidFill>
                  <a:prstClr val="white"/>
                </a:solidFill>
                <a:effectLst/>
                <a:uLnTx/>
                <a:uFillTx/>
                <a:latin typeface="Times New Roman"/>
                <a:ea typeface="+mn-ea"/>
                <a:cs typeface="Times New Roman"/>
              </a:rPr>
              <a:t> </a:t>
            </a:r>
            <a:endParaRPr kumimoji="0" lang="he-IL" altLang="he-IL" sz="3000" b="1" i="0" u="none" strike="noStrike" kern="0" cap="none" spc="0" normalizeH="0" baseline="0" noProof="0" dirty="0">
              <a:ln>
                <a:noFill/>
              </a:ln>
              <a:solidFill>
                <a:prstClr val="white"/>
              </a:solidFill>
              <a:effectLst/>
              <a:uLnTx/>
              <a:uFillTx/>
              <a:latin typeface="Times New Roman"/>
              <a:ea typeface="+mn-ea"/>
              <a:cs typeface="Times New Roman"/>
            </a:endParaRPr>
          </a:p>
          <a:p>
            <a:pPr marL="296863" marR="0" lvl="0" indent="-296863" algn="r" defTabSz="793750" rtl="0" eaLnBrk="1" fontAlgn="base" latinLnBrk="0" hangingPunct="1">
              <a:lnSpc>
                <a:spcPct val="90000"/>
              </a:lnSpc>
              <a:spcBef>
                <a:spcPct val="20000"/>
              </a:spcBef>
              <a:spcAft>
                <a:spcPct val="0"/>
              </a:spcAft>
              <a:buClr>
                <a:srgbClr val="FF388C"/>
              </a:buClr>
              <a:buSzPct val="80000"/>
              <a:buFont typeface="Wingdings 2"/>
              <a:buNone/>
              <a:tabLst/>
              <a:defRPr/>
            </a:pPr>
            <a:r>
              <a:rPr kumimoji="0" lang="he-IL" altLang="he-IL" sz="3000" b="1" i="0" u="none" strike="noStrike" kern="0" cap="none" spc="0" normalizeH="0" baseline="0" noProof="0" dirty="0">
                <a:ln>
                  <a:noFill/>
                </a:ln>
                <a:solidFill>
                  <a:prstClr val="white"/>
                </a:solidFill>
                <a:effectLst/>
                <a:uLnTx/>
                <a:uFillTx/>
                <a:latin typeface="Times New Roman"/>
                <a:ea typeface="+mn-ea"/>
                <a:cs typeface="Times New Roman"/>
              </a:rPr>
              <a:t> הסובבים אותו לא מבחינים במצבו וזו </a:t>
            </a:r>
            <a:r>
              <a:rPr kumimoji="0" lang="he-IL" altLang="he-IL" sz="3000" b="1" i="0" u="none" strike="noStrike" kern="0" cap="none" spc="0" normalizeH="0" baseline="0" noProof="0" dirty="0" smtClean="0">
                <a:ln>
                  <a:noFill/>
                </a:ln>
                <a:solidFill>
                  <a:prstClr val="white"/>
                </a:solidFill>
                <a:effectLst/>
                <a:uLnTx/>
                <a:uFillTx/>
                <a:latin typeface="Times New Roman"/>
                <a:ea typeface="+mn-ea"/>
                <a:cs typeface="Times New Roman"/>
              </a:rPr>
              <a:t>הסכנה </a:t>
            </a:r>
            <a:r>
              <a:rPr kumimoji="0" lang="he-IL" altLang="he-IL" sz="3000" b="1" i="0" u="none" strike="noStrike" kern="0" cap="none" spc="0" normalizeH="0" baseline="0" noProof="0" dirty="0">
                <a:ln>
                  <a:noFill/>
                </a:ln>
                <a:solidFill>
                  <a:prstClr val="white"/>
                </a:solidFill>
                <a:effectLst/>
                <a:uLnTx/>
                <a:uFillTx/>
                <a:latin typeface="Times New Roman"/>
                <a:ea typeface="+mn-ea"/>
                <a:cs typeface="Times New Roman"/>
              </a:rPr>
              <a:t>הגדולה</a:t>
            </a:r>
            <a:endParaRPr kumimoji="0" lang="en-US" altLang="he-IL" sz="3000" b="1" i="0" u="none" strike="noStrike" kern="0" cap="none" spc="0" normalizeH="0" baseline="0" noProof="0" dirty="0">
              <a:ln>
                <a:noFill/>
              </a:ln>
              <a:solidFill>
                <a:prstClr val="white"/>
              </a:solidFill>
              <a:effectLst/>
              <a:uLnTx/>
              <a:uFillTx/>
              <a:latin typeface="Times New Roman"/>
              <a:ea typeface="+mn-ea"/>
              <a:cs typeface="Times New Roman"/>
            </a:endParaRPr>
          </a:p>
          <a:p>
            <a:pPr algn="r"/>
            <a:endParaRPr lang="he-IL" dirty="0"/>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5</a:t>
            </a:fld>
            <a:endParaRPr lang="he-IL"/>
          </a:p>
        </p:txBody>
      </p:sp>
    </p:spTree>
    <p:extLst>
      <p:ext uri="{BB962C8B-B14F-4D97-AF65-F5344CB8AC3E}">
        <p14:creationId xmlns:p14="http://schemas.microsoft.com/office/powerpoint/2010/main" val="3720355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נדבר</a:t>
            </a:r>
            <a:r>
              <a:rPr lang="he-IL" baseline="0" dirty="0"/>
              <a:t> על הבדל בין התמכרות פיזית להתמכרות נפשית "תחושה" </a:t>
            </a:r>
            <a:r>
              <a:rPr lang="en-US" baseline="0" dirty="0"/>
              <a:t>feeling</a:t>
            </a:r>
            <a:endParaRPr lang="he-IL" baseline="0" dirty="0"/>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0" dirty="0">
                <a:latin typeface="Times New Roman"/>
                <a:cs typeface="Times New Roman"/>
              </a:rPr>
              <a:t>כך שאנחנו יכולים להתמכר לכל דבר כי אנחנו מנסים להגיע לתחושה שהוא מייצר אצלנו בעיקר במוח. הוא מבקש </a:t>
            </a:r>
            <a:r>
              <a:rPr lang="he-IL" sz="1200" b="1" kern="0" dirty="0" err="1">
                <a:latin typeface="Times New Roman"/>
                <a:cs typeface="Times New Roman"/>
              </a:rPr>
              <a:t>מאיתנו</a:t>
            </a:r>
            <a:r>
              <a:rPr lang="he-IL" sz="1200" b="1" kern="0" dirty="0">
                <a:latin typeface="Times New Roman"/>
                <a:cs typeface="Times New Roman"/>
              </a:rPr>
              <a:t> "עוד" ממה שנעים לו וכשהתחושה עוברת הוא בחוסר ולא מתאזן ולכן כך נרצה עוד ועוד ועוד....</a:t>
            </a:r>
            <a:endParaRPr lang="he-IL" dirty="0"/>
          </a:p>
          <a:p>
            <a:endParaRPr lang="he-IL" dirty="0"/>
          </a:p>
        </p:txBody>
      </p:sp>
      <p:sp>
        <p:nvSpPr>
          <p:cNvPr id="4" name="מציין מיקום של מספר שקופית 3"/>
          <p:cNvSpPr>
            <a:spLocks noGrp="1"/>
          </p:cNvSpPr>
          <p:nvPr>
            <p:ph type="sldNum" sz="quarter" idx="10"/>
          </p:nvPr>
        </p:nvSpPr>
        <p:spPr/>
        <p:txBody>
          <a:bodyPr/>
          <a:lstStyle/>
          <a:p>
            <a:fld id="{16C50FA3-96FD-40CC-B4CD-01B9B5EB1536}" type="slidenum">
              <a:rPr lang="he-IL" smtClean="0">
                <a:solidFill>
                  <a:prstClr val="black"/>
                </a:solidFill>
              </a:rPr>
              <a:pPr/>
              <a:t>6</a:t>
            </a:fld>
            <a:endParaRPr lang="he-IL">
              <a:solidFill>
                <a:prstClr val="black"/>
              </a:solidFill>
            </a:endParaRPr>
          </a:p>
        </p:txBody>
      </p:sp>
    </p:spTree>
    <p:extLst>
      <p:ext uri="{BB962C8B-B14F-4D97-AF65-F5344CB8AC3E}">
        <p14:creationId xmlns:p14="http://schemas.microsoft.com/office/powerpoint/2010/main" val="4265326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בשיח עם מעשני מריחואנה ההגנה הכי חזקה היא שאלו סמים קלים...</a:t>
            </a:r>
          </a:p>
          <a:p>
            <a:r>
              <a:rPr lang="he-IL" dirty="0"/>
              <a:t># סמים קלים מוגדרים כסמים שאי אפשר למות מהם כתוצאה ישירה משימוש. </a:t>
            </a:r>
          </a:p>
          <a:p>
            <a:r>
              <a:rPr lang="he-IL" dirty="0"/>
              <a:t>כלומר, מנת יתר של קנאביס לא תהרוג את המשתמש.</a:t>
            </a:r>
          </a:p>
          <a:p>
            <a:r>
              <a:rPr lang="he-IL" dirty="0"/>
              <a:t>אבל... מהשטח עולה כי # התאבדות, גורם המוות הגבוה בבני נוער, מלווה בעישון קנאביס. כך ההשפעה הכוללת של השימוש מביאה לשינויי מצב רוח אשר מובילים לרוב לדיכאון, חוסר מוטיבציה, תחושות חוסר ערך ואדישות כלפי המתרחש אצלי ובסביבתי. </a:t>
            </a:r>
          </a:p>
          <a:p>
            <a:endParaRPr lang="he-IL" dirty="0"/>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9</a:t>
            </a:fld>
            <a:endParaRPr lang="he-IL"/>
          </a:p>
        </p:txBody>
      </p:sp>
    </p:spTree>
    <p:extLst>
      <p:ext uri="{BB962C8B-B14F-4D97-AF65-F5344CB8AC3E}">
        <p14:creationId xmlns:p14="http://schemas.microsoft.com/office/powerpoint/2010/main" val="1464848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 תסמיני גמילה "קריז"– מתחילה 8 שעות משימוש אחרון בפועל נראה: חרדה, הפרעות שינה, בחילה, חוסר תיאבון. </a:t>
            </a:r>
          </a:p>
          <a:p>
            <a:r>
              <a:rPr lang="he-IL" dirty="0"/>
              <a:t>אלו לא יופיעו אצל כל המשתמשים. מה שנראה תמיד זה:</a:t>
            </a:r>
          </a:p>
          <a:p>
            <a:r>
              <a:rPr lang="he-IL" dirty="0"/>
              <a:t># תסמיני גמילה של כמיהה – עם הזמן כל מה שמעניין אותי זה מאיפה יגיע הג'וינט הבא. </a:t>
            </a:r>
          </a:p>
          <a:p>
            <a:r>
              <a:rPr lang="he-IL" dirty="0"/>
              <a:t>עם הסינטטיים ("סמי פיצוציות" ) נראה פי 5 כמיהה ולכן יש לנו בעיה חברתית קשה ביותר כמו ששמתם לב. </a:t>
            </a:r>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10</a:t>
            </a:fld>
            <a:endParaRPr lang="he-IL"/>
          </a:p>
        </p:txBody>
      </p:sp>
    </p:spTree>
    <p:extLst>
      <p:ext uri="{BB962C8B-B14F-4D97-AF65-F5344CB8AC3E}">
        <p14:creationId xmlns:p14="http://schemas.microsoft.com/office/powerpoint/2010/main" val="2003827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 הפרעות זיכרון לטווח קצר.</a:t>
            </a:r>
          </a:p>
          <a:p>
            <a:r>
              <a:rPr lang="he-IL" dirty="0"/>
              <a:t># הפרעות זיכרון לטווח ארוך – פגיעה ונתק בין זיכרון       </a:t>
            </a:r>
          </a:p>
          <a:p>
            <a:r>
              <a:rPr lang="he-IL" dirty="0"/>
              <a:t>   לרגש</a:t>
            </a:r>
          </a:p>
          <a:p>
            <a:r>
              <a:rPr lang="he-IL" dirty="0"/>
              <a:t># הפגיעה הקשה ביותר היא הפסיכוזה. קנאביס הוא סם     </a:t>
            </a:r>
          </a:p>
          <a:p>
            <a:r>
              <a:rPr lang="he-IL" dirty="0"/>
              <a:t>   פסיכוגני. מחקרים מראים קשר בין פסיכוזה – קנאביס -  </a:t>
            </a:r>
          </a:p>
          <a:p>
            <a:r>
              <a:rPr lang="he-IL" dirty="0"/>
              <a:t>   סכיזופרניה.</a:t>
            </a:r>
          </a:p>
          <a:p>
            <a:r>
              <a:rPr lang="he-IL" dirty="0"/>
              <a:t># הפרעות אפקטיביות – חרדה ודיכאון. נראה חרדה </a:t>
            </a:r>
          </a:p>
          <a:p>
            <a:r>
              <a:rPr lang="he-IL" dirty="0"/>
              <a:t>   כללית מתמשכת ללא טריגר. </a:t>
            </a:r>
          </a:p>
          <a:p>
            <a:r>
              <a:rPr lang="he-IL" dirty="0"/>
              <a:t># פגיעה במוטוריות – ריבוי תאונות דרכים עקב פגיעה בין    </a:t>
            </a:r>
          </a:p>
          <a:p>
            <a:r>
              <a:rPr lang="he-IL" dirty="0"/>
              <a:t>  "מוח – יד". </a:t>
            </a:r>
          </a:p>
          <a:p>
            <a:r>
              <a:rPr lang="he-IL" dirty="0"/>
              <a:t>לרוב נראה שמדברים על פרנויה. תחושה שמתנכלים לי,</a:t>
            </a:r>
            <a:r>
              <a:rPr lang="he-IL" baseline="0" dirty="0"/>
              <a:t> לא אוהבים אותי, משהו רע יכול לקרות</a:t>
            </a:r>
          </a:p>
          <a:p>
            <a:r>
              <a:rPr lang="he-IL" baseline="0" dirty="0"/>
              <a:t>, אני לא בסדר וכדומה. </a:t>
            </a:r>
            <a:endParaRPr lang="he-IL" dirty="0"/>
          </a:p>
        </p:txBody>
      </p:sp>
      <p:sp>
        <p:nvSpPr>
          <p:cNvPr id="4" name="מציין מיקום של מספר שקופית 3"/>
          <p:cNvSpPr>
            <a:spLocks noGrp="1"/>
          </p:cNvSpPr>
          <p:nvPr>
            <p:ph type="sldNum" sz="quarter" idx="10"/>
          </p:nvPr>
        </p:nvSpPr>
        <p:spPr/>
        <p:txBody>
          <a:bodyPr/>
          <a:lstStyle/>
          <a:p>
            <a:fld id="{16C50FA3-96FD-40CC-B4CD-01B9B5EB1536}" type="slidenum">
              <a:rPr lang="he-IL" smtClean="0">
                <a:solidFill>
                  <a:prstClr val="black"/>
                </a:solidFill>
              </a:rPr>
              <a:pPr/>
              <a:t>11</a:t>
            </a:fld>
            <a:endParaRPr lang="he-IL">
              <a:solidFill>
                <a:prstClr val="black"/>
              </a:solidFill>
            </a:endParaRPr>
          </a:p>
        </p:txBody>
      </p:sp>
    </p:spTree>
    <p:extLst>
      <p:ext uri="{BB962C8B-B14F-4D97-AF65-F5344CB8AC3E}">
        <p14:creationId xmlns:p14="http://schemas.microsoft.com/office/powerpoint/2010/main" val="3962948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מאפייני הגיל הזה הם גיבוש זהות ומעבר מתלות לעצמאות (להיות מבוגר) אך בפועל הצעירים אינם בשלים.</a:t>
            </a:r>
          </a:p>
          <a:p>
            <a:r>
              <a:rPr lang="he-IL" dirty="0"/>
              <a:t>מאפיינים אלו מביאים להתנסויות חדשות </a:t>
            </a:r>
            <a:r>
              <a:rPr lang="he-IL" dirty="0" err="1"/>
              <a:t>וחוויתיות</a:t>
            </a:r>
            <a:r>
              <a:rPr lang="he-IL" dirty="0"/>
              <a:t> תחת הכותרת "לי זה לא יקרה".</a:t>
            </a:r>
          </a:p>
          <a:p>
            <a:r>
              <a:rPr lang="he-IL" dirty="0"/>
              <a:t>יש פער משמעותי בין תחושת החסינות לבין הפגיעות הרבה בגיל זה.</a:t>
            </a:r>
          </a:p>
          <a:p>
            <a:r>
              <a:rPr lang="he-IL" dirty="0"/>
              <a:t>הם צריכים אתכם </a:t>
            </a:r>
          </a:p>
          <a:p>
            <a:endParaRPr lang="he-IL" dirty="0"/>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12</a:t>
            </a:fld>
            <a:endParaRPr lang="he-IL"/>
          </a:p>
        </p:txBody>
      </p:sp>
    </p:spTree>
    <p:extLst>
      <p:ext uri="{BB962C8B-B14F-4D97-AF65-F5344CB8AC3E}">
        <p14:creationId xmlns:p14="http://schemas.microsoft.com/office/powerpoint/2010/main" val="2730915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ככל שתחילת השימוש מוקדמת יותר כך גדלה הסכנה לנזקים גופניים.</a:t>
            </a:r>
          </a:p>
          <a:p>
            <a:r>
              <a:rPr lang="he-IL" dirty="0"/>
              <a:t>היום אנו רואים תחילת שימוש בחומרים החל מגיל 12. </a:t>
            </a:r>
          </a:p>
          <a:p>
            <a:r>
              <a:rPr lang="he-IL" dirty="0"/>
              <a:t>גיל ההתבגרות מושלם רק לאחר השלמת ההתפתחות המוחית (סביב גיל 25).</a:t>
            </a:r>
          </a:p>
          <a:p>
            <a:r>
              <a:rPr lang="he-IL" dirty="0"/>
              <a:t># שינוי במבנה המוח </a:t>
            </a:r>
          </a:p>
          <a:p>
            <a:r>
              <a:rPr lang="he-IL" dirty="0"/>
              <a:t># הפרעה במוטיבציה</a:t>
            </a:r>
          </a:p>
          <a:p>
            <a:r>
              <a:rPr lang="he-IL" dirty="0"/>
              <a:t># הפרעות קשב וריכוז (</a:t>
            </a:r>
            <a:r>
              <a:rPr lang="en-US" dirty="0"/>
              <a:t>ADHD) </a:t>
            </a:r>
          </a:p>
          <a:p>
            <a:r>
              <a:rPr lang="en-US" dirty="0"/>
              <a:t># </a:t>
            </a:r>
            <a:r>
              <a:rPr lang="he-IL" dirty="0"/>
              <a:t>המוח הגבוה (פרונטאלי) – אחראי על קבלת החלטות,  </a:t>
            </a:r>
          </a:p>
          <a:p>
            <a:r>
              <a:rPr lang="he-IL" dirty="0"/>
              <a:t>   אימפולסיביות, אינטליגנציה רגשית, דחיית סיפוקים.</a:t>
            </a:r>
          </a:p>
          <a:p>
            <a:r>
              <a:rPr lang="he-IL" dirty="0"/>
              <a:t># אלימות – קושי </a:t>
            </a:r>
            <a:r>
              <a:rPr lang="he-IL" dirty="0" err="1"/>
              <a:t>בויסות</a:t>
            </a:r>
            <a:r>
              <a:rPr lang="he-IL" dirty="0"/>
              <a:t> ומחשבה קדימה</a:t>
            </a:r>
          </a:p>
        </p:txBody>
      </p:sp>
      <p:sp>
        <p:nvSpPr>
          <p:cNvPr id="4" name="מציין מיקום של מספר שקופית 3"/>
          <p:cNvSpPr>
            <a:spLocks noGrp="1"/>
          </p:cNvSpPr>
          <p:nvPr>
            <p:ph type="sldNum" sz="quarter" idx="10"/>
          </p:nvPr>
        </p:nvSpPr>
        <p:spPr/>
        <p:txBody>
          <a:bodyPr/>
          <a:lstStyle/>
          <a:p>
            <a:fld id="{36B18F7B-3A8E-4411-8B3C-478759138131}" type="slidenum">
              <a:rPr lang="he-IL" smtClean="0"/>
              <a:t>13</a:t>
            </a:fld>
            <a:endParaRPr lang="he-IL"/>
          </a:p>
        </p:txBody>
      </p:sp>
    </p:spTree>
    <p:extLst>
      <p:ext uri="{BB962C8B-B14F-4D97-AF65-F5344CB8AC3E}">
        <p14:creationId xmlns:p14="http://schemas.microsoft.com/office/powerpoint/2010/main" val="1037921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white"/>
              </a:solidFill>
            </a:endParaRPr>
          </a:p>
        </p:txBody>
      </p:sp>
      <p:sp>
        <p:nvSpPr>
          <p:cNvPr id="6" name="מציין מיקום של מספר שקופית 5"/>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245906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white"/>
              </a:solidFill>
            </a:endParaRPr>
          </a:p>
        </p:txBody>
      </p:sp>
      <p:sp>
        <p:nvSpPr>
          <p:cNvPr id="6" name="מציין מיקום של מספר שקופית 5"/>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3176279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white"/>
              </a:solidFill>
            </a:endParaRPr>
          </a:p>
        </p:txBody>
      </p:sp>
      <p:sp>
        <p:nvSpPr>
          <p:cNvPr id="6" name="מציין מיקום של מספר שקופית 5"/>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13215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white"/>
              </a:solidFill>
            </a:endParaRPr>
          </a:p>
        </p:txBody>
      </p:sp>
      <p:sp>
        <p:nvSpPr>
          <p:cNvPr id="6" name="מציין מיקום של מספר שקופית 5"/>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421264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white"/>
              </a:solidFill>
            </a:endParaRPr>
          </a:p>
        </p:txBody>
      </p:sp>
      <p:sp>
        <p:nvSpPr>
          <p:cNvPr id="6" name="מציין מיקום של מספר שקופית 5"/>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2046455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white"/>
              </a:solidFill>
            </a:endParaRPr>
          </a:p>
        </p:txBody>
      </p:sp>
      <p:sp>
        <p:nvSpPr>
          <p:cNvPr id="7" name="מציין מיקום של מספר שקופית 6"/>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142824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white"/>
              </a:solidFill>
            </a:endParaRPr>
          </a:p>
        </p:txBody>
      </p:sp>
      <p:sp>
        <p:nvSpPr>
          <p:cNvPr id="9" name="מציין מיקום של מספר שקופית 8"/>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2030577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white"/>
              </a:solidFill>
            </a:endParaRPr>
          </a:p>
        </p:txBody>
      </p:sp>
      <p:sp>
        <p:nvSpPr>
          <p:cNvPr id="5" name="מציין מיקום של מספר שקופית 4"/>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2251046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white"/>
              </a:solidFill>
            </a:endParaRPr>
          </a:p>
        </p:txBody>
      </p:sp>
      <p:sp>
        <p:nvSpPr>
          <p:cNvPr id="4" name="מציין מיקום של מספר שקופית 3"/>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1627999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white"/>
              </a:solidFill>
            </a:endParaRPr>
          </a:p>
        </p:txBody>
      </p:sp>
      <p:sp>
        <p:nvSpPr>
          <p:cNvPr id="7" name="מציין מיקום של מספר שקופית 6"/>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202671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white"/>
              </a:solidFill>
            </a:endParaRPr>
          </a:p>
        </p:txBody>
      </p:sp>
      <p:sp>
        <p:nvSpPr>
          <p:cNvPr id="7" name="מציין מיקום של מספר שקופית 6"/>
          <p:cNvSpPr>
            <a:spLocks noGrp="1"/>
          </p:cNvSpPr>
          <p:nvPr>
            <p:ph type="sldNum" sz="quarter" idx="12"/>
          </p:nvPr>
        </p:nvSpPr>
        <p:spPr/>
        <p:txBody>
          <a:body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278028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9D24CE-64D7-4363-93F1-6B037957A69D}" type="datetimeFigureOut">
              <a:rPr lang="he-IL" smtClean="0">
                <a:solidFill>
                  <a:prstClr val="white"/>
                </a:solidFill>
              </a:rPr>
              <a:pPr/>
              <a:t>ה'/כסלו/תש"פ</a:t>
            </a:fld>
            <a:endParaRPr lang="he-IL">
              <a:solidFill>
                <a:prstClr val="white"/>
              </a:solidFill>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white"/>
              </a:solidFill>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EDB5F10-5933-486B-9155-C5C6EBA34E81}" type="slidenum">
              <a:rPr lang="he-IL" smtClean="0">
                <a:solidFill>
                  <a:prstClr val="white"/>
                </a:solidFill>
              </a:rPr>
              <a:pPr/>
              <a:t>‹#›</a:t>
            </a:fld>
            <a:endParaRPr lang="he-IL">
              <a:solidFill>
                <a:prstClr val="white"/>
              </a:solidFill>
            </a:endParaRPr>
          </a:p>
        </p:txBody>
      </p:sp>
    </p:spTree>
    <p:extLst>
      <p:ext uri="{BB962C8B-B14F-4D97-AF65-F5344CB8AC3E}">
        <p14:creationId xmlns:p14="http://schemas.microsoft.com/office/powerpoint/2010/main" val="25874204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04P3H9XRLy8" TargetMode="External"/><Relationship Id="rId2" Type="http://schemas.openxmlformats.org/officeDocument/2006/relationships/image" Target="../media/image1.gif"/><Relationship Id="rId1" Type="http://schemas.openxmlformats.org/officeDocument/2006/relationships/slideLayout" Target="../slideLayouts/slideLayout4.xml"/><Relationship Id="rId5" Type="http://schemas.openxmlformats.org/officeDocument/2006/relationships/image" Target="../media/image4.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CPvH1vSYXCg" TargetMode="External"/><Relationship Id="rId1" Type="http://schemas.openxmlformats.org/officeDocument/2006/relationships/slideLayout" Target="../slideLayouts/slideLayout4.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1443491" y="1001543"/>
            <a:ext cx="6571343" cy="1059305"/>
          </a:xfrm>
        </p:spPr>
        <p:txBody>
          <a:bodyPr>
            <a:normAutofit/>
          </a:bodyPr>
          <a:lstStyle/>
          <a:p>
            <a:pPr algn="ctr"/>
            <a:r>
              <a:rPr lang="he-IL" sz="4800" b="1" dirty="0">
                <a:effectLst/>
                <a:latin typeface="Calibri" panose="020F0502020204030204" pitchFamily="34" charset="0"/>
                <a:cs typeface="Calibri" panose="020F0502020204030204" pitchFamily="34" charset="0"/>
              </a:rPr>
              <a:t>קנאביס וצרות אחרות</a:t>
            </a:r>
          </a:p>
        </p:txBody>
      </p:sp>
      <p:pic>
        <p:nvPicPr>
          <p:cNvPr id="2" name="מציין מיקום תוכן 1"/>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b="7526"/>
          <a:stretch/>
        </p:blipFill>
        <p:spPr>
          <a:xfrm>
            <a:off x="2591780" y="1864195"/>
            <a:ext cx="3960440" cy="2212877"/>
          </a:xfrm>
          <a:prstGeom prst="rect">
            <a:avLst/>
          </a:prstGeom>
          <a:ln>
            <a:noFill/>
          </a:ln>
          <a:effectLst>
            <a:outerShdw blurRad="292100" dist="139700" dir="2700000" algn="tl" rotWithShape="0">
              <a:srgbClr val="333333">
                <a:alpha val="65000"/>
              </a:srgbClr>
            </a:outerShdw>
          </a:effectLst>
        </p:spPr>
      </p:pic>
      <p:sp>
        <p:nvSpPr>
          <p:cNvPr id="4" name="כותרת 7">
            <a:extLst>
              <a:ext uri="{FF2B5EF4-FFF2-40B4-BE49-F238E27FC236}">
                <a16:creationId xmlns="" xmlns:a16="http://schemas.microsoft.com/office/drawing/2014/main" id="{F5E25C35-8299-4110-A085-0D5674ECC95E}"/>
              </a:ext>
            </a:extLst>
          </p:cNvPr>
          <p:cNvSpPr txBox="1">
            <a:spLocks/>
          </p:cNvSpPr>
          <p:nvPr/>
        </p:nvSpPr>
        <p:spPr>
          <a:xfrm>
            <a:off x="1286328" y="4267500"/>
            <a:ext cx="6571343" cy="1969812"/>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spcAft>
                <a:spcPts val="600"/>
              </a:spcAft>
            </a:pPr>
            <a:r>
              <a:rPr lang="he-IL" b="1" dirty="0">
                <a:latin typeface="Calibri" panose="020F0502020204030204" pitchFamily="34" charset="0"/>
                <a:cs typeface="Calibri" panose="020F0502020204030204" pitchFamily="34" charset="0"/>
              </a:rPr>
              <a:t>ורד ראש</a:t>
            </a:r>
          </a:p>
          <a:p>
            <a:pPr marL="342900" indent="-342900" algn="ctr">
              <a:buFontTx/>
              <a:buChar char="-"/>
            </a:pPr>
            <a:r>
              <a:rPr lang="he-IL" sz="2400" b="1" dirty="0" smtClean="0">
                <a:latin typeface="Calibri" panose="020F0502020204030204" pitchFamily="34" charset="0"/>
                <a:cs typeface="Calibri" panose="020F0502020204030204" pitchFamily="34" charset="0"/>
              </a:rPr>
              <a:t>נובמבר 2019 </a:t>
            </a:r>
            <a:r>
              <a:rPr lang="he-IL" sz="2400" b="1" dirty="0">
                <a:latin typeface="Calibri" panose="020F0502020204030204" pitchFamily="34" charset="0"/>
                <a:cs typeface="Calibri" panose="020F0502020204030204" pitchFamily="34" charset="0"/>
              </a:rPr>
              <a:t>-</a:t>
            </a:r>
          </a:p>
        </p:txBody>
      </p:sp>
      <p:pic>
        <p:nvPicPr>
          <p:cNvPr id="5" name="Graphic 4" descr="Share">
            <a:hlinkClick r:id="rId3"/>
            <a:extLst>
              <a:ext uri="{FF2B5EF4-FFF2-40B4-BE49-F238E27FC236}">
                <a16:creationId xmlns="" xmlns:a16="http://schemas.microsoft.com/office/drawing/2014/main" id="{12D0D7FF-EBF2-489F-9616-5A44BDC3315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107504" y="5373216"/>
            <a:ext cx="698376" cy="698376"/>
          </a:xfrm>
          <a:prstGeom prst="rect">
            <a:avLst/>
          </a:prstGeom>
        </p:spPr>
      </p:pic>
    </p:spTree>
    <p:extLst>
      <p:ext uri="{BB962C8B-B14F-4D97-AF65-F5344CB8AC3E}">
        <p14:creationId xmlns:p14="http://schemas.microsoft.com/office/powerpoint/2010/main" val="3388725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נוער בסיכון\חזיר מעשן.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69159"/>
            <a:ext cx="2172072"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כותרת 7">
            <a:extLst>
              <a:ext uri="{FF2B5EF4-FFF2-40B4-BE49-F238E27FC236}">
                <a16:creationId xmlns="" xmlns:a16="http://schemas.microsoft.com/office/drawing/2014/main" id="{A20171D5-43D5-4822-A6F9-380EA1525F43}"/>
              </a:ext>
            </a:extLst>
          </p:cNvPr>
          <p:cNvSpPr txBox="1">
            <a:spLocks/>
          </p:cNvSpPr>
          <p:nvPr/>
        </p:nvSpPr>
        <p:spPr>
          <a:xfrm>
            <a:off x="840730" y="715114"/>
            <a:ext cx="7776864" cy="1059305"/>
          </a:xfrm>
          <a:prstGeom prst="rect">
            <a:avLst/>
          </a:prstGeom>
        </p:spPr>
        <p:txBody>
          <a:bodyPr vert="horz" lIns="91440" tIns="45720" rIns="91440" bIns="45720" rtlCol="0" anchor="t">
            <a:normAutofit fontScale="85000" lnSpcReduction="20000"/>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שימוש לרעה בקנאביס</a:t>
            </a:r>
            <a:br>
              <a:rPr lang="he-IL" sz="4800" b="1" dirty="0">
                <a:latin typeface="Calibri" panose="020F0502020204030204" pitchFamily="34" charset="0"/>
                <a:cs typeface="Calibri" panose="020F0502020204030204" pitchFamily="34" charset="0"/>
              </a:rPr>
            </a:br>
            <a:r>
              <a:rPr lang="he-IL" sz="4800" b="1" dirty="0">
                <a:latin typeface="Calibri" panose="020F0502020204030204" pitchFamily="34" charset="0"/>
                <a:cs typeface="Calibri" panose="020F0502020204030204" pitchFamily="34" charset="0"/>
              </a:rPr>
              <a:t>"חזירות"</a:t>
            </a:r>
          </a:p>
        </p:txBody>
      </p:sp>
      <p:sp>
        <p:nvSpPr>
          <p:cNvPr id="10" name="כותרת 7">
            <a:extLst>
              <a:ext uri="{FF2B5EF4-FFF2-40B4-BE49-F238E27FC236}">
                <a16:creationId xmlns="" xmlns:a16="http://schemas.microsoft.com/office/drawing/2014/main" id="{09D5153D-1CC5-4856-9B28-DC2562EA5EC8}"/>
              </a:ext>
            </a:extLst>
          </p:cNvPr>
          <p:cNvSpPr txBox="1">
            <a:spLocks/>
          </p:cNvSpPr>
          <p:nvPr/>
        </p:nvSpPr>
        <p:spPr>
          <a:xfrm>
            <a:off x="251520" y="1772816"/>
            <a:ext cx="8568952" cy="1656184"/>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sz="2800" b="1" dirty="0">
                <a:latin typeface="Calibri" panose="020F0502020204030204" pitchFamily="34" charset="0"/>
                <a:cs typeface="Calibri" panose="020F0502020204030204" pitchFamily="34" charset="0"/>
              </a:rPr>
              <a:t>תסמיני גמילה "קריז" – </a:t>
            </a:r>
            <a:r>
              <a:rPr lang="he-IL" sz="2800" dirty="0">
                <a:latin typeface="Calibri" panose="020F0502020204030204" pitchFamily="34" charset="0"/>
                <a:cs typeface="Calibri" panose="020F0502020204030204" pitchFamily="34" charset="0"/>
              </a:rPr>
              <a:t>כ-8 שעות משימוש אחרון </a:t>
            </a:r>
          </a:p>
          <a:p>
            <a:pPr marL="457200" indent="-457200" algn="r">
              <a:lnSpc>
                <a:spcPct val="100000"/>
              </a:lnSpc>
              <a:spcAft>
                <a:spcPts val="600"/>
              </a:spcAft>
              <a:buFont typeface="Arial" panose="020B0604020202020204" pitchFamily="34" charset="0"/>
              <a:buChar char="•"/>
            </a:pPr>
            <a:r>
              <a:rPr lang="he-IL" sz="2800" b="1" dirty="0">
                <a:latin typeface="Calibri" panose="020F0502020204030204" pitchFamily="34" charset="0"/>
                <a:cs typeface="Calibri" panose="020F0502020204030204" pitchFamily="34" charset="0"/>
              </a:rPr>
              <a:t>תסמיני גמילה של כמיהה – </a:t>
            </a:r>
            <a:r>
              <a:rPr lang="he-IL" sz="2800" dirty="0">
                <a:latin typeface="Calibri" panose="020F0502020204030204" pitchFamily="34" charset="0"/>
                <a:cs typeface="Calibri" panose="020F0502020204030204" pitchFamily="34" charset="0"/>
              </a:rPr>
              <a:t>כל מה שמעניין אותי זה מאיפה יגיע הג'וינט הבא?!</a:t>
            </a:r>
            <a:r>
              <a:rPr lang="he-IL" sz="2800" b="1" dirty="0">
                <a:latin typeface="Calibri" panose="020F0502020204030204" pitchFamily="34" charset="0"/>
                <a:cs typeface="Calibri" panose="020F0502020204030204" pitchFamily="34" charset="0"/>
              </a:rPr>
              <a:t> </a:t>
            </a:r>
          </a:p>
        </p:txBody>
      </p:sp>
      <p:sp>
        <p:nvSpPr>
          <p:cNvPr id="11" name="כותרת 7">
            <a:extLst>
              <a:ext uri="{FF2B5EF4-FFF2-40B4-BE49-F238E27FC236}">
                <a16:creationId xmlns="" xmlns:a16="http://schemas.microsoft.com/office/drawing/2014/main" id="{C48694B6-D868-4CE1-AB10-189B977F55DD}"/>
              </a:ext>
            </a:extLst>
          </p:cNvPr>
          <p:cNvSpPr txBox="1">
            <a:spLocks/>
          </p:cNvSpPr>
          <p:nvPr/>
        </p:nvSpPr>
        <p:spPr>
          <a:xfrm>
            <a:off x="444686" y="4717154"/>
            <a:ext cx="8568952" cy="1656184"/>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lnSpc>
                <a:spcPct val="100000"/>
              </a:lnSpc>
              <a:spcAft>
                <a:spcPts val="600"/>
              </a:spcAft>
            </a:pPr>
            <a:r>
              <a:rPr lang="he-IL" sz="2800" b="1" u="sng" dirty="0">
                <a:latin typeface="Calibri" panose="020F0502020204030204" pitchFamily="34" charset="0"/>
                <a:cs typeface="Calibri" panose="020F0502020204030204" pitchFamily="34" charset="0"/>
              </a:rPr>
              <a:t>תוצאה</a:t>
            </a:r>
          </a:p>
          <a:p>
            <a:pPr algn="ctr">
              <a:lnSpc>
                <a:spcPct val="100000"/>
              </a:lnSpc>
              <a:spcAft>
                <a:spcPts val="600"/>
              </a:spcAft>
            </a:pPr>
            <a:r>
              <a:rPr lang="he-IL" sz="4000" b="1" dirty="0">
                <a:latin typeface="Calibri" panose="020F0502020204030204" pitchFamily="34" charset="0"/>
                <a:cs typeface="Calibri" panose="020F0502020204030204" pitchFamily="34" charset="0"/>
              </a:rPr>
              <a:t>בעיה חברתית קשה ביותר</a:t>
            </a:r>
          </a:p>
        </p:txBody>
      </p:sp>
      <p:sp>
        <p:nvSpPr>
          <p:cNvPr id="9" name="Rectangle 8">
            <a:extLst>
              <a:ext uri="{FF2B5EF4-FFF2-40B4-BE49-F238E27FC236}">
                <a16:creationId xmlns="" xmlns:a16="http://schemas.microsoft.com/office/drawing/2014/main" id="{8C2CADE3-9802-4841-B840-7E579B69988F}"/>
              </a:ext>
            </a:extLst>
          </p:cNvPr>
          <p:cNvSpPr/>
          <p:nvPr/>
        </p:nvSpPr>
        <p:spPr>
          <a:xfrm>
            <a:off x="581147" y="3429000"/>
            <a:ext cx="8072355" cy="461665"/>
          </a:xfrm>
          <a:prstGeom prst="rect">
            <a:avLst/>
          </a:prstGeom>
        </p:spPr>
        <p:txBody>
          <a:bodyPr wrap="square">
            <a:spAutoFit/>
          </a:bodyPr>
          <a:lstStyle/>
          <a:p>
            <a:pPr marL="914400" lvl="1" indent="-457200" algn="r" rtl="1">
              <a:spcAft>
                <a:spcPts val="600"/>
              </a:spcAft>
              <a:buFont typeface="Arial" panose="020B0604020202020204" pitchFamily="34" charset="0"/>
              <a:buChar char="•"/>
            </a:pPr>
            <a:r>
              <a:rPr lang="he-IL" sz="2400" b="1" dirty="0">
                <a:latin typeface="Calibri" panose="020F0502020204030204" pitchFamily="34" charset="0"/>
                <a:cs typeface="Calibri" panose="020F0502020204030204" pitchFamily="34" charset="0"/>
              </a:rPr>
              <a:t>בקנאביס סינטטי ("סמי פיצוציות" ) נראה פי 5 כמיהה! </a:t>
            </a:r>
          </a:p>
        </p:txBody>
      </p:sp>
      <p:sp>
        <p:nvSpPr>
          <p:cNvPr id="12" name="Arrow: Down 11">
            <a:extLst>
              <a:ext uri="{FF2B5EF4-FFF2-40B4-BE49-F238E27FC236}">
                <a16:creationId xmlns="" xmlns:a16="http://schemas.microsoft.com/office/drawing/2014/main" id="{4F3D0F6A-6801-404A-B54E-0ACFABE1AE9D}"/>
              </a:ext>
            </a:extLst>
          </p:cNvPr>
          <p:cNvSpPr/>
          <p:nvPr/>
        </p:nvSpPr>
        <p:spPr>
          <a:xfrm>
            <a:off x="4479552" y="3925066"/>
            <a:ext cx="504056" cy="792088"/>
          </a:xfrm>
          <a:prstGeom prst="downArrow">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703039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7">
            <a:extLst>
              <a:ext uri="{FF2B5EF4-FFF2-40B4-BE49-F238E27FC236}">
                <a16:creationId xmlns="" xmlns:a16="http://schemas.microsoft.com/office/drawing/2014/main" id="{194C919A-4E36-4833-AEA6-5EC3CCB3D314}"/>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נזקי שימוש לרעה</a:t>
            </a:r>
          </a:p>
        </p:txBody>
      </p:sp>
      <p:sp>
        <p:nvSpPr>
          <p:cNvPr id="8" name="כותרת 7">
            <a:extLst>
              <a:ext uri="{FF2B5EF4-FFF2-40B4-BE49-F238E27FC236}">
                <a16:creationId xmlns="" xmlns:a16="http://schemas.microsoft.com/office/drawing/2014/main" id="{16A65134-CD1D-4D9E-B9E8-163A38386408}"/>
              </a:ext>
            </a:extLst>
          </p:cNvPr>
          <p:cNvSpPr txBox="1">
            <a:spLocks/>
          </p:cNvSpPr>
          <p:nvPr/>
        </p:nvSpPr>
        <p:spPr>
          <a:xfrm>
            <a:off x="-180528" y="1844824"/>
            <a:ext cx="8568952" cy="3744416"/>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הפרעות זיכרון לטווח קצר</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הפרעות זיכרון לטווח ארוך </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פסיכוזה </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הפרעות אפקטיביות </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פגיעה במוטוריות</a:t>
            </a:r>
          </a:p>
        </p:txBody>
      </p:sp>
    </p:spTree>
    <p:extLst>
      <p:ext uri="{BB962C8B-B14F-4D97-AF65-F5344CB8AC3E}">
        <p14:creationId xmlns:p14="http://schemas.microsoft.com/office/powerpoint/2010/main" val="1859590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a:extLst>
              <a:ext uri="{FF2B5EF4-FFF2-40B4-BE49-F238E27FC236}">
                <a16:creationId xmlns="" xmlns:a16="http://schemas.microsoft.com/office/drawing/2014/main" id="{BC9D73B8-1E94-419A-94E9-5CECCB615E4E}"/>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גיל ההתבגרות</a:t>
            </a:r>
          </a:p>
        </p:txBody>
      </p:sp>
      <p:sp>
        <p:nvSpPr>
          <p:cNvPr id="9" name="כותרת 7">
            <a:extLst>
              <a:ext uri="{FF2B5EF4-FFF2-40B4-BE49-F238E27FC236}">
                <a16:creationId xmlns="" xmlns:a16="http://schemas.microsoft.com/office/drawing/2014/main" id="{643488B9-917F-4693-93AD-4AACB919339D}"/>
              </a:ext>
            </a:extLst>
          </p:cNvPr>
          <p:cNvSpPr txBox="1">
            <a:spLocks/>
          </p:cNvSpPr>
          <p:nvPr/>
        </p:nvSpPr>
        <p:spPr>
          <a:xfrm>
            <a:off x="3721050" y="1760579"/>
            <a:ext cx="4896544" cy="3744416"/>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גיבוש זהות </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מעבר מתלות לעצמאות </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בחינת גבולות</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ייחודיות וחסינות</a:t>
            </a:r>
          </a:p>
          <a:p>
            <a:pPr algn="r">
              <a:lnSpc>
                <a:spcPct val="150000"/>
              </a:lnSpc>
              <a:spcAft>
                <a:spcPts val="600"/>
              </a:spcAft>
            </a:pPr>
            <a:r>
              <a:rPr lang="he-IL" b="1" dirty="0">
                <a:latin typeface="Calibri" panose="020F0502020204030204" pitchFamily="34" charset="0"/>
                <a:cs typeface="Calibri" panose="020F0502020204030204" pitchFamily="34" charset="0"/>
              </a:rPr>
              <a:t> </a:t>
            </a:r>
          </a:p>
        </p:txBody>
      </p:sp>
      <p:sp>
        <p:nvSpPr>
          <p:cNvPr id="7" name="Rectangle 6">
            <a:extLst>
              <a:ext uri="{FF2B5EF4-FFF2-40B4-BE49-F238E27FC236}">
                <a16:creationId xmlns="" xmlns:a16="http://schemas.microsoft.com/office/drawing/2014/main" id="{69154972-5BFF-4AB6-BCFF-46A8A3FCD227}"/>
              </a:ext>
            </a:extLst>
          </p:cNvPr>
          <p:cNvSpPr/>
          <p:nvPr/>
        </p:nvSpPr>
        <p:spPr>
          <a:xfrm>
            <a:off x="3131840" y="4994592"/>
            <a:ext cx="3608680" cy="738664"/>
          </a:xfrm>
          <a:prstGeom prst="rect">
            <a:avLst/>
          </a:prstGeom>
        </p:spPr>
        <p:txBody>
          <a:bodyPr wrap="none">
            <a:spAutoFit/>
          </a:bodyPr>
          <a:lstStyle/>
          <a:p>
            <a:r>
              <a:rPr lang="he-IL" sz="4200" b="1" dirty="0">
                <a:latin typeface="Calibri" panose="020F0502020204030204" pitchFamily="34" charset="0"/>
                <a:cs typeface="Calibri" panose="020F0502020204030204" pitchFamily="34" charset="0"/>
              </a:rPr>
              <a:t>הם צריכים אתכם</a:t>
            </a:r>
            <a:endParaRPr lang="he-IL" sz="4200" dirty="0"/>
          </a:p>
        </p:txBody>
      </p:sp>
    </p:spTree>
    <p:extLst>
      <p:ext uri="{BB962C8B-B14F-4D97-AF65-F5344CB8AC3E}">
        <p14:creationId xmlns:p14="http://schemas.microsoft.com/office/powerpoint/2010/main" val="663158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7">
            <a:extLst>
              <a:ext uri="{FF2B5EF4-FFF2-40B4-BE49-F238E27FC236}">
                <a16:creationId xmlns="" xmlns:a16="http://schemas.microsoft.com/office/drawing/2014/main" id="{7C70EC27-4F1E-4C24-B566-A4EAF9071923}"/>
              </a:ext>
            </a:extLst>
          </p:cNvPr>
          <p:cNvSpPr txBox="1">
            <a:spLocks/>
          </p:cNvSpPr>
          <p:nvPr/>
        </p:nvSpPr>
        <p:spPr>
          <a:xfrm>
            <a:off x="840730" y="404664"/>
            <a:ext cx="7776864" cy="1059305"/>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lnSpc>
                <a:spcPct val="100000"/>
              </a:lnSpc>
            </a:pPr>
            <a:r>
              <a:rPr lang="he-IL" sz="4000" b="1" dirty="0">
                <a:latin typeface="Calibri" panose="020F0502020204030204" pitchFamily="34" charset="0"/>
                <a:cs typeface="Calibri" panose="020F0502020204030204" pitchFamily="34" charset="0"/>
              </a:rPr>
              <a:t>אם מבוגרים מעשנים למה אני לא?</a:t>
            </a:r>
            <a:br>
              <a:rPr lang="he-IL" sz="4000" b="1" dirty="0">
                <a:latin typeface="Calibri" panose="020F0502020204030204" pitchFamily="34" charset="0"/>
                <a:cs typeface="Calibri" panose="020F0502020204030204" pitchFamily="34" charset="0"/>
              </a:rPr>
            </a:br>
            <a:r>
              <a:rPr lang="he-IL" sz="4000" b="1" dirty="0">
                <a:latin typeface="Calibri" panose="020F0502020204030204" pitchFamily="34" charset="0"/>
                <a:cs typeface="Calibri" panose="020F0502020204030204" pitchFamily="34" charset="0"/>
              </a:rPr>
              <a:t>גיל ההתבגרות</a:t>
            </a:r>
          </a:p>
        </p:txBody>
      </p:sp>
      <p:sp>
        <p:nvSpPr>
          <p:cNvPr id="5" name="כותרת 7">
            <a:extLst>
              <a:ext uri="{FF2B5EF4-FFF2-40B4-BE49-F238E27FC236}">
                <a16:creationId xmlns="" xmlns:a16="http://schemas.microsoft.com/office/drawing/2014/main" id="{0BF64136-C570-4775-8C0A-0AC998072E6F}"/>
              </a:ext>
            </a:extLst>
          </p:cNvPr>
          <p:cNvSpPr txBox="1">
            <a:spLocks/>
          </p:cNvSpPr>
          <p:nvPr/>
        </p:nvSpPr>
        <p:spPr>
          <a:xfrm>
            <a:off x="2411760" y="1916832"/>
            <a:ext cx="6205834" cy="3744416"/>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שינוי במבנה המוח </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הפרעה במוטיבציה</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הפרעות קשב וריכוז (</a:t>
            </a:r>
            <a:r>
              <a:rPr lang="en-US" sz="3000" b="1" dirty="0">
                <a:latin typeface="Calibri" panose="020F0502020204030204" pitchFamily="34" charset="0"/>
                <a:cs typeface="Calibri" panose="020F0502020204030204" pitchFamily="34" charset="0"/>
              </a:rPr>
              <a:t>ADHD</a:t>
            </a:r>
            <a:r>
              <a:rPr lang="he-IL" sz="3000" b="1" dirty="0">
                <a:latin typeface="Calibri" panose="020F0502020204030204" pitchFamily="34" charset="0"/>
                <a:cs typeface="Calibri" panose="020F0502020204030204" pitchFamily="34" charset="0"/>
              </a:rPr>
              <a:t>)</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המוח הגבוה (פרונטאלי)</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אלימות</a:t>
            </a:r>
          </a:p>
        </p:txBody>
      </p:sp>
    </p:spTree>
    <p:extLst>
      <p:ext uri="{BB962C8B-B14F-4D97-AF65-F5344CB8AC3E}">
        <p14:creationId xmlns:p14="http://schemas.microsoft.com/office/powerpoint/2010/main" val="622633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7">
            <a:extLst>
              <a:ext uri="{FF2B5EF4-FFF2-40B4-BE49-F238E27FC236}">
                <a16:creationId xmlns="" xmlns:a16="http://schemas.microsoft.com/office/drawing/2014/main" id="{D5EEA47F-0F76-4410-9043-1F9C95D87B9F}"/>
              </a:ext>
            </a:extLst>
          </p:cNvPr>
          <p:cNvSpPr txBox="1">
            <a:spLocks/>
          </p:cNvSpPr>
          <p:nvPr/>
        </p:nvSpPr>
        <p:spPr>
          <a:xfrm>
            <a:off x="840730" y="404664"/>
            <a:ext cx="7776864" cy="1059305"/>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lnSpc>
                <a:spcPct val="100000"/>
              </a:lnSpc>
            </a:pPr>
            <a:r>
              <a:rPr lang="he-IL" sz="4000" b="1" dirty="0">
                <a:latin typeface="Calibri" panose="020F0502020204030204" pitchFamily="34" charset="0"/>
                <a:cs typeface="Calibri" panose="020F0502020204030204" pitchFamily="34" charset="0"/>
              </a:rPr>
              <a:t>זה רפואי</a:t>
            </a:r>
            <a:br>
              <a:rPr lang="he-IL" sz="4000" b="1" dirty="0">
                <a:latin typeface="Calibri" panose="020F0502020204030204" pitchFamily="34" charset="0"/>
                <a:cs typeface="Calibri" panose="020F0502020204030204" pitchFamily="34" charset="0"/>
              </a:rPr>
            </a:br>
            <a:r>
              <a:rPr lang="he-IL" sz="4000" b="1" dirty="0">
                <a:latin typeface="Calibri" panose="020F0502020204030204" pitchFamily="34" charset="0"/>
                <a:cs typeface="Calibri" panose="020F0502020204030204" pitchFamily="34" charset="0"/>
              </a:rPr>
              <a:t>"אם זה לא שבור אל תתקן את זה"</a:t>
            </a:r>
          </a:p>
        </p:txBody>
      </p:sp>
      <p:sp>
        <p:nvSpPr>
          <p:cNvPr id="8" name="כותרת 7">
            <a:extLst>
              <a:ext uri="{FF2B5EF4-FFF2-40B4-BE49-F238E27FC236}">
                <a16:creationId xmlns="" xmlns:a16="http://schemas.microsoft.com/office/drawing/2014/main" id="{DC78EA66-CC8D-4132-9BB2-36659B15D9FB}"/>
              </a:ext>
            </a:extLst>
          </p:cNvPr>
          <p:cNvSpPr txBox="1">
            <a:spLocks/>
          </p:cNvSpPr>
          <p:nvPr/>
        </p:nvSpPr>
        <p:spPr>
          <a:xfrm>
            <a:off x="467544" y="1844824"/>
            <a:ext cx="8006034" cy="3744416"/>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יכול לשנות את פעילות מערכת העצבים המרכזית</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להסדיר חוסר איזון או פגיעה בתפקוד המערכת</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"הפוך על הפוך" </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קנאביס רפואי חזק פי 5-10 מהצמח המוכר </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"לא לוקח תרופות"</a:t>
            </a:r>
          </a:p>
        </p:txBody>
      </p:sp>
    </p:spTree>
    <p:extLst>
      <p:ext uri="{BB962C8B-B14F-4D97-AF65-F5344CB8AC3E}">
        <p14:creationId xmlns:p14="http://schemas.microsoft.com/office/powerpoint/2010/main" val="2772527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7">
            <a:extLst>
              <a:ext uri="{FF2B5EF4-FFF2-40B4-BE49-F238E27FC236}">
                <a16:creationId xmlns="" xmlns:a16="http://schemas.microsoft.com/office/drawing/2014/main" id="{24C8760F-D99E-451E-99DB-DF1C665EC622}"/>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זה גם חוקי, אז מה הבעיה?</a:t>
            </a:r>
          </a:p>
        </p:txBody>
      </p:sp>
      <p:sp>
        <p:nvSpPr>
          <p:cNvPr id="9" name="כותרת 7">
            <a:extLst>
              <a:ext uri="{FF2B5EF4-FFF2-40B4-BE49-F238E27FC236}">
                <a16:creationId xmlns="" xmlns:a16="http://schemas.microsoft.com/office/drawing/2014/main" id="{BBC813C8-3A61-4667-B524-A4877282E9FA}"/>
              </a:ext>
            </a:extLst>
          </p:cNvPr>
          <p:cNvSpPr txBox="1">
            <a:spLocks/>
          </p:cNvSpPr>
          <p:nvPr/>
        </p:nvSpPr>
        <p:spPr>
          <a:xfrm>
            <a:off x="1187624" y="1916832"/>
            <a:ext cx="7429970" cy="4032448"/>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לגליזציה </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אי הפללה </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תל אביב ותרבות השפע </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עמדות מול החוק</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ילדים ונוער אינם תחת אוכלוסיות השינוי</a:t>
            </a:r>
          </a:p>
          <a:p>
            <a:pPr marL="457200" indent="-457200" algn="r">
              <a:lnSpc>
                <a:spcPct val="150000"/>
              </a:lnSpc>
              <a:spcAft>
                <a:spcPts val="600"/>
              </a:spcAft>
              <a:buFont typeface="Arial" panose="020B0604020202020204" pitchFamily="34" charset="0"/>
              <a:buChar char="•"/>
            </a:pPr>
            <a:endParaRPr lang="he-IL" sz="3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5835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a:extLst>
              <a:ext uri="{FF2B5EF4-FFF2-40B4-BE49-F238E27FC236}">
                <a16:creationId xmlns="" xmlns:a16="http://schemas.microsoft.com/office/drawing/2014/main" id="{C9F75B97-69BC-49C5-A2E5-57F96A04B323}"/>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עדיף לעשן מלשתות?</a:t>
            </a:r>
          </a:p>
        </p:txBody>
      </p:sp>
      <p:sp>
        <p:nvSpPr>
          <p:cNvPr id="11" name="כותרת 7">
            <a:extLst>
              <a:ext uri="{FF2B5EF4-FFF2-40B4-BE49-F238E27FC236}">
                <a16:creationId xmlns="" xmlns:a16="http://schemas.microsoft.com/office/drawing/2014/main" id="{E53F7911-57DD-4C5F-8018-F2AD42A935A3}"/>
              </a:ext>
            </a:extLst>
          </p:cNvPr>
          <p:cNvSpPr txBox="1">
            <a:spLocks/>
          </p:cNvSpPr>
          <p:nvPr/>
        </p:nvSpPr>
        <p:spPr>
          <a:xfrm>
            <a:off x="1721111" y="5013176"/>
            <a:ext cx="5701778" cy="864096"/>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lnSpc>
                <a:spcPct val="150000"/>
              </a:lnSpc>
              <a:spcAft>
                <a:spcPts val="600"/>
              </a:spcAft>
            </a:pPr>
            <a:r>
              <a:rPr lang="he-IL" sz="3000" b="1" dirty="0">
                <a:latin typeface="Calibri" panose="020F0502020204030204" pitchFamily="34" charset="0"/>
                <a:cs typeface="Calibri" panose="020F0502020204030204" pitchFamily="34" charset="0"/>
              </a:rPr>
              <a:t>ולמה לעזאזל בכלל צריך לבחור ביניהם?  </a:t>
            </a:r>
          </a:p>
        </p:txBody>
      </p:sp>
      <p:graphicFrame>
        <p:nvGraphicFramePr>
          <p:cNvPr id="13" name="Table 12">
            <a:extLst>
              <a:ext uri="{FF2B5EF4-FFF2-40B4-BE49-F238E27FC236}">
                <a16:creationId xmlns="" xmlns:a16="http://schemas.microsoft.com/office/drawing/2014/main" id="{77915167-D902-4E6F-A941-A21F9F3EEAF9}"/>
              </a:ext>
            </a:extLst>
          </p:cNvPr>
          <p:cNvGraphicFramePr>
            <a:graphicFrameLocks noGrp="1"/>
          </p:cNvGraphicFramePr>
          <p:nvPr>
            <p:extLst>
              <p:ext uri="{D42A27DB-BD31-4B8C-83A1-F6EECF244321}">
                <p14:modId xmlns:p14="http://schemas.microsoft.com/office/powerpoint/2010/main" val="3872819572"/>
              </p:ext>
            </p:extLst>
          </p:nvPr>
        </p:nvGraphicFramePr>
        <p:xfrm>
          <a:off x="497301" y="2463499"/>
          <a:ext cx="8149398" cy="2620083"/>
        </p:xfrm>
        <a:graphic>
          <a:graphicData uri="http://schemas.openxmlformats.org/drawingml/2006/table">
            <a:tbl>
              <a:tblPr rtl="1" firstRow="1" bandRow="1">
                <a:tableStyleId>{5C22544A-7EE6-4342-B048-85BDC9FD1C3A}</a:tableStyleId>
              </a:tblPr>
              <a:tblGrid>
                <a:gridCol w="2620672">
                  <a:extLst>
                    <a:ext uri="{9D8B030D-6E8A-4147-A177-3AD203B41FA5}">
                      <a16:colId xmlns="" xmlns:a16="http://schemas.microsoft.com/office/drawing/2014/main" val="3426333472"/>
                    </a:ext>
                  </a:extLst>
                </a:gridCol>
                <a:gridCol w="2620672">
                  <a:extLst>
                    <a:ext uri="{9D8B030D-6E8A-4147-A177-3AD203B41FA5}">
                      <a16:colId xmlns="" xmlns:a16="http://schemas.microsoft.com/office/drawing/2014/main" val="1355504601"/>
                    </a:ext>
                  </a:extLst>
                </a:gridCol>
                <a:gridCol w="2908054">
                  <a:extLst>
                    <a:ext uri="{9D8B030D-6E8A-4147-A177-3AD203B41FA5}">
                      <a16:colId xmlns="" xmlns:a16="http://schemas.microsoft.com/office/drawing/2014/main" val="3588038716"/>
                    </a:ext>
                  </a:extLst>
                </a:gridCol>
              </a:tblGrid>
              <a:tr h="704841">
                <a:tc>
                  <a:txBody>
                    <a:bodyPr/>
                    <a:lstStyle/>
                    <a:p>
                      <a:pPr rtl="1"/>
                      <a:endParaRPr lang="he-IL" sz="2800" dirty="0">
                        <a:latin typeface="Calibri" panose="020F0502020204030204" pitchFamily="34" charset="0"/>
                        <a:cs typeface="Calibri" panose="020F0502020204030204" pitchFamily="34" charset="0"/>
                      </a:endParaRPr>
                    </a:p>
                  </a:txBody>
                  <a:tcPr/>
                </a:tc>
                <a:tc>
                  <a:txBody>
                    <a:bodyPr/>
                    <a:lstStyle/>
                    <a:p>
                      <a:pPr rtl="1"/>
                      <a:r>
                        <a:rPr lang="he-IL" sz="2800" dirty="0">
                          <a:latin typeface="Calibri" panose="020F0502020204030204" pitchFamily="34" charset="0"/>
                          <a:cs typeface="Calibri" panose="020F0502020204030204" pitchFamily="34" charset="0"/>
                        </a:rPr>
                        <a:t>אלכוהול</a:t>
                      </a:r>
                    </a:p>
                  </a:txBody>
                  <a:tcPr/>
                </a:tc>
                <a:tc>
                  <a:txBody>
                    <a:bodyPr/>
                    <a:lstStyle/>
                    <a:p>
                      <a:pPr rtl="1"/>
                      <a:r>
                        <a:rPr lang="he-IL" sz="2800" dirty="0">
                          <a:latin typeface="Calibri" panose="020F0502020204030204" pitchFamily="34" charset="0"/>
                          <a:cs typeface="Calibri" panose="020F0502020204030204" pitchFamily="34" charset="0"/>
                        </a:rPr>
                        <a:t>קנאביס</a:t>
                      </a:r>
                    </a:p>
                  </a:txBody>
                  <a:tcPr/>
                </a:tc>
                <a:extLst>
                  <a:ext uri="{0D108BD9-81ED-4DB2-BD59-A6C34878D82A}">
                    <a16:rowId xmlns="" xmlns:a16="http://schemas.microsoft.com/office/drawing/2014/main" val="1550481460"/>
                  </a:ext>
                </a:extLst>
              </a:tr>
              <a:tr h="704841">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lang="he-IL" sz="2800" dirty="0">
                          <a:latin typeface="Calibri" panose="020F0502020204030204" pitchFamily="34" charset="0"/>
                          <a:cs typeface="Calibri" panose="020F0502020204030204" pitchFamily="34" charset="0"/>
                        </a:rPr>
                        <a:t>מודעות המשתמש למצבו</a:t>
                      </a:r>
                    </a:p>
                  </a:txBody>
                  <a:tcPr/>
                </a:tc>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kumimoji="0" lang="he-IL" altLang="he-IL" sz="2800" b="1" i="0" u="none" strike="noStrike" kern="0" cap="none" spc="0" normalizeH="0" noProof="0" dirty="0">
                          <a:ln>
                            <a:noFill/>
                          </a:ln>
                          <a:effectLst/>
                          <a:uLnTx/>
                          <a:uFillTx/>
                          <a:latin typeface="Calibri" panose="020F0502020204030204" pitchFamily="34" charset="0"/>
                          <a:ea typeface="+mn-ea"/>
                          <a:cs typeface="Calibri" panose="020F0502020204030204" pitchFamily="34" charset="0"/>
                        </a:rPr>
                        <a:t>"אני גמור"</a:t>
                      </a:r>
                    </a:p>
                  </a:txBody>
                  <a:tcPr/>
                </a:tc>
                <a:tc>
                  <a:txBody>
                    <a:bodyPr/>
                    <a:lstStyle/>
                    <a:p>
                      <a:pPr rtl="1"/>
                      <a:r>
                        <a:rPr lang="he-IL" altLang="he-IL" sz="2800" b="1" kern="0" dirty="0">
                          <a:latin typeface="Calibri" panose="020F0502020204030204" pitchFamily="34" charset="0"/>
                          <a:cs typeface="Calibri" panose="020F0502020204030204" pitchFamily="34" charset="0"/>
                        </a:rPr>
                        <a:t>"לא רואה ולא נראה"</a:t>
                      </a:r>
                      <a:endParaRPr lang="he-IL" sz="28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577456286"/>
                  </a:ext>
                </a:extLst>
              </a:tr>
              <a:tr h="970362">
                <a:tc>
                  <a:txBody>
                    <a:bodyPr/>
                    <a:lstStyle/>
                    <a:p>
                      <a:pPr rtl="1"/>
                      <a:r>
                        <a:rPr lang="he-IL" sz="2800" dirty="0">
                          <a:latin typeface="Calibri" panose="020F0502020204030204" pitchFamily="34" charset="0"/>
                          <a:cs typeface="Calibri" panose="020F0502020204030204" pitchFamily="34" charset="0"/>
                        </a:rPr>
                        <a:t>מודעות הסובבים למשתמש</a:t>
                      </a:r>
                    </a:p>
                  </a:txBody>
                  <a:tcPr/>
                </a:tc>
                <a:tc>
                  <a:txBody>
                    <a:bodyPr/>
                    <a:lstStyle/>
                    <a:p>
                      <a:pPr rtl="1"/>
                      <a:r>
                        <a:rPr kumimoji="0" lang="he-IL" altLang="he-IL" sz="2800" b="1" i="0"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t>"נראה כמו שיכור"</a:t>
                      </a:r>
                      <a:endParaRPr lang="he-IL" sz="2800" dirty="0">
                        <a:latin typeface="Calibri" panose="020F0502020204030204" pitchFamily="34" charset="0"/>
                        <a:cs typeface="Calibri" panose="020F0502020204030204" pitchFamily="34" charset="0"/>
                      </a:endParaRPr>
                    </a:p>
                  </a:txBody>
                  <a:tcPr/>
                </a:tc>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kumimoji="0" lang="he-IL" altLang="he-IL" sz="2800" b="1" i="0" u="none" strike="noStrike" kern="0" cap="none" spc="0" normalizeH="0" noProof="0" dirty="0">
                          <a:ln>
                            <a:noFill/>
                          </a:ln>
                          <a:effectLst/>
                          <a:uLnTx/>
                          <a:uFillTx/>
                          <a:latin typeface="Calibri" panose="020F0502020204030204" pitchFamily="34" charset="0"/>
                          <a:ea typeface="+mn-ea"/>
                          <a:cs typeface="Calibri" panose="020F0502020204030204" pitchFamily="34" charset="0"/>
                        </a:rPr>
                        <a:t>"נחש ערמומי"</a:t>
                      </a:r>
                    </a:p>
                    <a:p>
                      <a:pPr rtl="1"/>
                      <a:endParaRPr lang="he-IL" sz="2800" dirty="0">
                        <a:latin typeface="Calibri" panose="020F0502020204030204" pitchFamily="34" charset="0"/>
                        <a:cs typeface="Calibri" panose="020F0502020204030204" pitchFamily="34" charset="0"/>
                      </a:endParaRPr>
                    </a:p>
                  </a:txBody>
                  <a:tcPr/>
                </a:tc>
                <a:extLst>
                  <a:ext uri="{0D108BD9-81ED-4DB2-BD59-A6C34878D82A}">
                    <a16:rowId xmlns="" xmlns:a16="http://schemas.microsoft.com/office/drawing/2014/main" val="1071403182"/>
                  </a:ext>
                </a:extLst>
              </a:tr>
            </a:tbl>
          </a:graphicData>
        </a:graphic>
      </p:graphicFrame>
    </p:spTree>
    <p:extLst>
      <p:ext uri="{BB962C8B-B14F-4D97-AF65-F5344CB8AC3E}">
        <p14:creationId xmlns:p14="http://schemas.microsoft.com/office/powerpoint/2010/main" val="4025633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7">
            <a:extLst>
              <a:ext uri="{FF2B5EF4-FFF2-40B4-BE49-F238E27FC236}">
                <a16:creationId xmlns="" xmlns:a16="http://schemas.microsoft.com/office/drawing/2014/main" id="{94616DBA-C409-4976-877F-D910C5B61C50}"/>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גורמי סיכון</a:t>
            </a:r>
          </a:p>
        </p:txBody>
      </p:sp>
      <p:sp>
        <p:nvSpPr>
          <p:cNvPr id="5" name="כותרת 7">
            <a:extLst>
              <a:ext uri="{FF2B5EF4-FFF2-40B4-BE49-F238E27FC236}">
                <a16:creationId xmlns="" xmlns:a16="http://schemas.microsoft.com/office/drawing/2014/main" id="{36826C68-1654-482B-9A0E-9E8BD1CB7F3E}"/>
              </a:ext>
            </a:extLst>
          </p:cNvPr>
          <p:cNvSpPr txBox="1">
            <a:spLocks/>
          </p:cNvSpPr>
          <p:nvPr/>
        </p:nvSpPr>
        <p:spPr>
          <a:xfrm>
            <a:off x="1187624" y="1916832"/>
            <a:ext cx="7429970" cy="4032448"/>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 פרופיל נוער בסיכון </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מועדות מראש </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"ריפוי עצמי"</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היסטוריה וארועי חיים</a:t>
            </a:r>
          </a:p>
          <a:p>
            <a:pPr marL="457200" indent="-457200" algn="r">
              <a:lnSpc>
                <a:spcPct val="150000"/>
              </a:lnSpc>
              <a:spcAft>
                <a:spcPts val="6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סביבה חברתית</a:t>
            </a:r>
          </a:p>
          <a:p>
            <a:pPr marL="457200" indent="-457200" algn="r">
              <a:lnSpc>
                <a:spcPct val="150000"/>
              </a:lnSpc>
              <a:spcAft>
                <a:spcPts val="600"/>
              </a:spcAft>
              <a:buFont typeface="Arial" panose="020B0604020202020204" pitchFamily="34" charset="0"/>
              <a:buChar char="•"/>
            </a:pPr>
            <a:endParaRPr lang="he-IL" sz="3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3518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לב 7"/>
          <p:cNvSpPr/>
          <p:nvPr/>
        </p:nvSpPr>
        <p:spPr>
          <a:xfrm>
            <a:off x="2439233" y="642392"/>
            <a:ext cx="1124655" cy="9144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1" name="כותרת 7">
            <a:extLst>
              <a:ext uri="{FF2B5EF4-FFF2-40B4-BE49-F238E27FC236}">
                <a16:creationId xmlns="" xmlns:a16="http://schemas.microsoft.com/office/drawing/2014/main" id="{2C28B0A6-D75E-44F2-8C2B-ECC4721F46AA}"/>
              </a:ext>
            </a:extLst>
          </p:cNvPr>
          <p:cNvSpPr txBox="1">
            <a:spLocks/>
          </p:cNvSpPr>
          <p:nvPr/>
        </p:nvSpPr>
        <p:spPr>
          <a:xfrm>
            <a:off x="1619672" y="692696"/>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עיקר תשומת ה-</a:t>
            </a:r>
          </a:p>
        </p:txBody>
      </p:sp>
      <p:graphicFrame>
        <p:nvGraphicFramePr>
          <p:cNvPr id="12" name="Table 11">
            <a:extLst>
              <a:ext uri="{FF2B5EF4-FFF2-40B4-BE49-F238E27FC236}">
                <a16:creationId xmlns="" xmlns:a16="http://schemas.microsoft.com/office/drawing/2014/main" id="{E3A92825-6B71-4257-9F1F-90091D0A0FBE}"/>
              </a:ext>
            </a:extLst>
          </p:cNvPr>
          <p:cNvGraphicFramePr>
            <a:graphicFrameLocks noGrp="1"/>
          </p:cNvGraphicFramePr>
          <p:nvPr>
            <p:extLst>
              <p:ext uri="{D42A27DB-BD31-4B8C-83A1-F6EECF244321}">
                <p14:modId xmlns:p14="http://schemas.microsoft.com/office/powerpoint/2010/main" val="2087156397"/>
              </p:ext>
            </p:extLst>
          </p:nvPr>
        </p:nvGraphicFramePr>
        <p:xfrm>
          <a:off x="18573" y="1948408"/>
          <a:ext cx="9102589" cy="4053840"/>
        </p:xfrm>
        <a:graphic>
          <a:graphicData uri="http://schemas.openxmlformats.org/drawingml/2006/table">
            <a:tbl>
              <a:tblPr rtl="1" firstRow="1" bandRow="1">
                <a:tableStyleId>{5C22544A-7EE6-4342-B048-85BDC9FD1C3A}</a:tableStyleId>
              </a:tblPr>
              <a:tblGrid>
                <a:gridCol w="2719645">
                  <a:extLst>
                    <a:ext uri="{9D8B030D-6E8A-4147-A177-3AD203B41FA5}">
                      <a16:colId xmlns="" xmlns:a16="http://schemas.microsoft.com/office/drawing/2014/main" val="327511979"/>
                    </a:ext>
                  </a:extLst>
                </a:gridCol>
                <a:gridCol w="3348748">
                  <a:extLst>
                    <a:ext uri="{9D8B030D-6E8A-4147-A177-3AD203B41FA5}">
                      <a16:colId xmlns="" xmlns:a16="http://schemas.microsoft.com/office/drawing/2014/main" val="804756518"/>
                    </a:ext>
                  </a:extLst>
                </a:gridCol>
                <a:gridCol w="3034196">
                  <a:extLst>
                    <a:ext uri="{9D8B030D-6E8A-4147-A177-3AD203B41FA5}">
                      <a16:colId xmlns="" xmlns:a16="http://schemas.microsoft.com/office/drawing/2014/main" val="960043238"/>
                    </a:ext>
                  </a:extLst>
                </a:gridCol>
              </a:tblGrid>
              <a:tr h="898966">
                <a:tc>
                  <a:txBody>
                    <a:bodyPr/>
                    <a:lstStyle/>
                    <a:p>
                      <a:pPr algn="ctr" rtl="1"/>
                      <a:r>
                        <a:rPr lang="he-IL" sz="2800" b="1" dirty="0">
                          <a:latin typeface="Calibri" panose="020F0502020204030204" pitchFamily="34" charset="0"/>
                          <a:cs typeface="Calibri" panose="020F0502020204030204" pitchFamily="34" charset="0"/>
                        </a:rPr>
                        <a:t>הסטוריה משפחתית</a:t>
                      </a:r>
                    </a:p>
                  </a:txBody>
                  <a:tcPr/>
                </a:tc>
                <a:tc>
                  <a:txBody>
                    <a:bodyPr/>
                    <a:lstStyle/>
                    <a:p>
                      <a:pPr algn="ctr" rtl="1"/>
                      <a:r>
                        <a:rPr lang="he-IL" sz="2800" b="1" dirty="0">
                          <a:latin typeface="Calibri" panose="020F0502020204030204" pitchFamily="34" charset="0"/>
                          <a:cs typeface="Calibri" panose="020F0502020204030204" pitchFamily="34" charset="0"/>
                        </a:rPr>
                        <a:t>התנהגות</a:t>
                      </a:r>
                    </a:p>
                  </a:txBody>
                  <a:tcPr/>
                </a:tc>
                <a:tc>
                  <a:txBody>
                    <a:bodyPr/>
                    <a:lstStyle/>
                    <a:p>
                      <a:pPr algn="ctr" rtl="1"/>
                      <a:r>
                        <a:rPr lang="he-IL" sz="2800" b="1" dirty="0">
                          <a:latin typeface="Calibri" panose="020F0502020204030204" pitchFamily="34" charset="0"/>
                          <a:cs typeface="Calibri" panose="020F0502020204030204" pitchFamily="34" charset="0"/>
                        </a:rPr>
                        <a:t>הפרעות נפשיות</a:t>
                      </a:r>
                    </a:p>
                  </a:txBody>
                  <a:tcPr/>
                </a:tc>
                <a:extLst>
                  <a:ext uri="{0D108BD9-81ED-4DB2-BD59-A6C34878D82A}">
                    <a16:rowId xmlns="" xmlns:a16="http://schemas.microsoft.com/office/drawing/2014/main" val="2956236207"/>
                  </a:ext>
                </a:extLst>
              </a:tr>
              <a:tr h="2957890">
                <a:tc>
                  <a:txBody>
                    <a:bodyPr/>
                    <a:lstStyle/>
                    <a:p>
                      <a:pPr marL="285750" indent="-285750" algn="just" eaLnBrk="0" fontAlgn="base" hangingPunct="0">
                        <a:spcBef>
                          <a:spcPct val="0"/>
                        </a:spcBef>
                        <a:spcAft>
                          <a:spcPct val="0"/>
                        </a:spcAft>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אלימות במשפחה</a:t>
                      </a:r>
                    </a:p>
                    <a:p>
                      <a:pPr marL="285750" indent="-285750" algn="just" eaLnBrk="0" fontAlgn="base" hangingPunct="0">
                        <a:spcBef>
                          <a:spcPct val="0"/>
                        </a:spcBef>
                        <a:spcAft>
                          <a:spcPct val="0"/>
                        </a:spcAft>
                        <a:buFont typeface="Arial" panose="020B0604020202020204" pitchFamily="34" charset="0"/>
                        <a:buChar char="•"/>
                      </a:pPr>
                      <a:r>
                        <a:rPr lang="he-IL" altLang="he-IL" sz="2200" b="0" dirty="0" smtClean="0">
                          <a:solidFill>
                            <a:schemeClr val="tx1"/>
                          </a:solidFill>
                          <a:latin typeface="Calibri" panose="020F0502020204030204" pitchFamily="34" charset="0"/>
                          <a:cs typeface="Calibri" panose="020F0502020204030204" pitchFamily="34" charset="0"/>
                        </a:rPr>
                        <a:t>ניצול מיני/פיזי </a:t>
                      </a:r>
                      <a:r>
                        <a:rPr lang="he-IL" altLang="he-IL" sz="2200" b="0" dirty="0">
                          <a:solidFill>
                            <a:schemeClr val="tx1"/>
                          </a:solidFill>
                          <a:latin typeface="Calibri" panose="020F0502020204030204" pitchFamily="34" charset="0"/>
                          <a:cs typeface="Calibri" panose="020F0502020204030204" pitchFamily="34" charset="0"/>
                        </a:rPr>
                        <a:t>בילדות</a:t>
                      </a:r>
                    </a:p>
                    <a:p>
                      <a:pPr marL="285750" indent="-285750" algn="just" eaLnBrk="0" fontAlgn="base" hangingPunct="0">
                        <a:spcBef>
                          <a:spcPct val="0"/>
                        </a:spcBef>
                        <a:spcAft>
                          <a:spcPct val="0"/>
                        </a:spcAft>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בריחה מהבית</a:t>
                      </a:r>
                    </a:p>
                    <a:p>
                      <a:pPr marL="285750" indent="-285750" algn="just" eaLnBrk="0" fontAlgn="base" hangingPunct="0">
                        <a:spcBef>
                          <a:spcPct val="0"/>
                        </a:spcBef>
                        <a:spcAft>
                          <a:spcPct val="0"/>
                        </a:spcAft>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הורים מכורים</a:t>
                      </a:r>
                    </a:p>
                    <a:p>
                      <a:pPr rtl="1"/>
                      <a:endParaRPr lang="he-IL" sz="2400" b="0" dirty="0">
                        <a:solidFill>
                          <a:schemeClr val="tx1"/>
                        </a:solidFill>
                        <a:latin typeface="Calibri" panose="020F0502020204030204" pitchFamily="34" charset="0"/>
                        <a:cs typeface="Calibri" panose="020F0502020204030204" pitchFamily="34" charset="0"/>
                      </a:endParaRPr>
                    </a:p>
                  </a:txBody>
                  <a:tcPr/>
                </a:tc>
                <a:tc>
                  <a:txBody>
                    <a:bodyPr/>
                    <a:lstStyle/>
                    <a:p>
                      <a:pPr marL="285750" indent="-285750" algn="r" eaLnBrk="0" fontAlgn="base" hangingPunct="0">
                        <a:spcBef>
                          <a:spcPct val="0"/>
                        </a:spcBef>
                        <a:spcAft>
                          <a:spcPct val="0"/>
                        </a:spcAft>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התנהגות מינית מסוכנת או טרם זמנה</a:t>
                      </a:r>
                    </a:p>
                    <a:p>
                      <a:pPr marL="285750" indent="-285750" algn="r" eaLnBrk="0" fontAlgn="base" hangingPunct="0">
                        <a:spcBef>
                          <a:spcPct val="0"/>
                        </a:spcBef>
                        <a:spcAft>
                          <a:spcPct val="0"/>
                        </a:spcAft>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עמדות שאינן נורמטיביות</a:t>
                      </a:r>
                    </a:p>
                    <a:p>
                      <a:pPr marL="285750" indent="-285750" algn="r" eaLnBrk="0" fontAlgn="base" hangingPunct="0">
                        <a:spcBef>
                          <a:spcPct val="0"/>
                        </a:spcBef>
                        <a:spcAft>
                          <a:spcPct val="0"/>
                        </a:spcAft>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התנהגות אנטי חברתית</a:t>
                      </a:r>
                    </a:p>
                    <a:p>
                      <a:pPr marL="285750" indent="-285750" algn="r" eaLnBrk="0" fontAlgn="base" hangingPunct="0">
                        <a:spcBef>
                          <a:spcPct val="0"/>
                        </a:spcBef>
                        <a:spcAft>
                          <a:spcPct val="0"/>
                        </a:spcAft>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התנהגות מועדת לפציעות</a:t>
                      </a:r>
                    </a:p>
                    <a:p>
                      <a:pPr marL="285750" indent="-285750" algn="r" eaLnBrk="0" fontAlgn="base" hangingPunct="0">
                        <a:spcBef>
                          <a:spcPct val="0"/>
                        </a:spcBef>
                        <a:spcAft>
                          <a:spcPct val="0"/>
                        </a:spcAft>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השגיות נמוכה בלימודים</a:t>
                      </a:r>
                    </a:p>
                    <a:p>
                      <a:pPr marL="285750" indent="-285750" algn="r" eaLnBrk="0" fontAlgn="base" hangingPunct="0">
                        <a:spcBef>
                          <a:spcPct val="0"/>
                        </a:spcBef>
                        <a:spcAft>
                          <a:spcPct val="0"/>
                        </a:spcAft>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השתלבות חברתית לקויה</a:t>
                      </a:r>
                      <a:endParaRPr lang="he-IL" sz="2200" b="0" dirty="0">
                        <a:solidFill>
                          <a:schemeClr val="tx1"/>
                        </a:solidFill>
                        <a:latin typeface="Calibri" panose="020F0502020204030204" pitchFamily="34" charset="0"/>
                        <a:cs typeface="Calibri" panose="020F0502020204030204" pitchFamily="34" charset="0"/>
                      </a:endParaRPr>
                    </a:p>
                  </a:txBody>
                  <a:tcPr/>
                </a:tc>
                <a:tc>
                  <a:txBody>
                    <a:bodyPr/>
                    <a:lstStyle/>
                    <a:p>
                      <a:pPr marL="285750" lvl="0" indent="-285750" algn="r" eaLnBrk="0" fontAlgn="base" hangingPunct="0">
                        <a:spcBef>
                          <a:spcPct val="0"/>
                        </a:spcBef>
                        <a:spcAft>
                          <a:spcPct val="0"/>
                        </a:spcAft>
                        <a:buClrTx/>
                        <a:buSzTx/>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הפרעות התנהגות     (50-80%) </a:t>
                      </a:r>
                    </a:p>
                    <a:p>
                      <a:pPr marL="285750" lvl="0" indent="-285750" algn="r" eaLnBrk="0" fontAlgn="base" hangingPunct="0">
                        <a:spcBef>
                          <a:spcPct val="0"/>
                        </a:spcBef>
                        <a:spcAft>
                          <a:spcPct val="0"/>
                        </a:spcAft>
                        <a:buClrTx/>
                        <a:buSzTx/>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הפרעה בפעילות ובקשב (</a:t>
                      </a:r>
                      <a:r>
                        <a:rPr lang="en-US" altLang="he-IL" sz="2200" b="0" dirty="0">
                          <a:solidFill>
                            <a:schemeClr val="tx1"/>
                          </a:solidFill>
                          <a:latin typeface="Calibri" panose="020F0502020204030204" pitchFamily="34" charset="0"/>
                          <a:cs typeface="Calibri" panose="020F0502020204030204" pitchFamily="34" charset="0"/>
                        </a:rPr>
                        <a:t>ADHD</a:t>
                      </a:r>
                      <a:r>
                        <a:rPr lang="he-IL" altLang="he-IL" sz="2200" b="0" dirty="0">
                          <a:solidFill>
                            <a:schemeClr val="tx1"/>
                          </a:solidFill>
                          <a:latin typeface="Calibri" panose="020F0502020204030204" pitchFamily="34" charset="0"/>
                          <a:cs typeface="Calibri" panose="020F0502020204030204" pitchFamily="34" charset="0"/>
                        </a:rPr>
                        <a:t>)</a:t>
                      </a:r>
                    </a:p>
                    <a:p>
                      <a:pPr marL="285750" lvl="0" indent="-285750" algn="r" eaLnBrk="0" fontAlgn="base" hangingPunct="0">
                        <a:spcBef>
                          <a:spcPct val="0"/>
                        </a:spcBef>
                        <a:spcAft>
                          <a:spcPct val="0"/>
                        </a:spcAft>
                        <a:buClrTx/>
                        <a:buSzTx/>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הפרעות במצב רוח: דיכאון, חרדה וניסיונות התאבדות</a:t>
                      </a:r>
                    </a:p>
                    <a:p>
                      <a:pPr marL="285750" lvl="0" indent="-285750" algn="r" eaLnBrk="0" fontAlgn="base" hangingPunct="0">
                        <a:spcBef>
                          <a:spcPct val="0"/>
                        </a:spcBef>
                        <a:spcAft>
                          <a:spcPct val="0"/>
                        </a:spcAft>
                        <a:buClrTx/>
                        <a:buSzTx/>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הפרעה פוסט-טראומטית</a:t>
                      </a:r>
                    </a:p>
                    <a:p>
                      <a:pPr marL="285750" lvl="0" indent="-285750" algn="r" eaLnBrk="0" fontAlgn="base" hangingPunct="0">
                        <a:spcBef>
                          <a:spcPct val="0"/>
                        </a:spcBef>
                        <a:spcAft>
                          <a:spcPct val="0"/>
                        </a:spcAft>
                        <a:buClrTx/>
                        <a:buSzTx/>
                        <a:buFont typeface="Arial" panose="020B0604020202020204" pitchFamily="34" charset="0"/>
                        <a:buChar char="•"/>
                      </a:pPr>
                      <a:r>
                        <a:rPr lang="he-IL" altLang="he-IL" sz="2200" b="0" dirty="0">
                          <a:solidFill>
                            <a:schemeClr val="tx1"/>
                          </a:solidFill>
                          <a:latin typeface="Calibri" panose="020F0502020204030204" pitchFamily="34" charset="0"/>
                          <a:cs typeface="Calibri" panose="020F0502020204030204" pitchFamily="34" charset="0"/>
                        </a:rPr>
                        <a:t>הפרעות אכילה</a:t>
                      </a:r>
                    </a:p>
                  </a:txBody>
                  <a:tcPr/>
                </a:tc>
                <a:extLst>
                  <a:ext uri="{0D108BD9-81ED-4DB2-BD59-A6C34878D82A}">
                    <a16:rowId xmlns="" xmlns:a16="http://schemas.microsoft.com/office/drawing/2014/main" val="620916782"/>
                  </a:ext>
                </a:extLst>
              </a:tr>
            </a:tbl>
          </a:graphicData>
        </a:graphic>
      </p:graphicFrame>
    </p:spTree>
    <p:extLst>
      <p:ext uri="{BB962C8B-B14F-4D97-AF65-F5344CB8AC3E}">
        <p14:creationId xmlns:p14="http://schemas.microsoft.com/office/powerpoint/2010/main" val="3457945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7">
            <a:extLst>
              <a:ext uri="{FF2B5EF4-FFF2-40B4-BE49-F238E27FC236}">
                <a16:creationId xmlns="" xmlns:a16="http://schemas.microsoft.com/office/drawing/2014/main" id="{9623BD0C-CE1C-473C-9B1A-C5CECBD46D44}"/>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העולם נראה ורוד בעיניים אדומות</a:t>
            </a:r>
          </a:p>
        </p:txBody>
      </p:sp>
      <p:sp>
        <p:nvSpPr>
          <p:cNvPr id="8" name="כותרת 7">
            <a:extLst>
              <a:ext uri="{FF2B5EF4-FFF2-40B4-BE49-F238E27FC236}">
                <a16:creationId xmlns="" xmlns:a16="http://schemas.microsoft.com/office/drawing/2014/main" id="{B5B2E991-EA31-4BD1-B980-647661CE996A}"/>
              </a:ext>
            </a:extLst>
          </p:cNvPr>
          <p:cNvSpPr txBox="1">
            <a:spLocks/>
          </p:cNvSpPr>
          <p:nvPr/>
        </p:nvSpPr>
        <p:spPr>
          <a:xfrm>
            <a:off x="2627784" y="1988840"/>
            <a:ext cx="3445086" cy="2880320"/>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00000"/>
              </a:lnSpc>
              <a:spcAft>
                <a:spcPts val="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חוסר עניין</a:t>
            </a:r>
          </a:p>
          <a:p>
            <a:pPr marL="457200" indent="-457200" algn="r">
              <a:lnSpc>
                <a:spcPct val="100000"/>
              </a:lnSpc>
              <a:spcAft>
                <a:spcPts val="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התפרצויות זעם</a:t>
            </a:r>
          </a:p>
          <a:p>
            <a:pPr marL="457200" indent="-457200" algn="r">
              <a:lnSpc>
                <a:spcPct val="100000"/>
              </a:lnSpc>
              <a:spcAft>
                <a:spcPts val="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אדישות</a:t>
            </a:r>
          </a:p>
          <a:p>
            <a:pPr marL="457200" indent="-457200" algn="r">
              <a:lnSpc>
                <a:spcPct val="100000"/>
              </a:lnSpc>
              <a:spcAft>
                <a:spcPts val="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עיניים אדומות</a:t>
            </a:r>
          </a:p>
          <a:p>
            <a:pPr marL="457200" indent="-457200" algn="r">
              <a:lnSpc>
                <a:spcPct val="100000"/>
              </a:lnSpc>
              <a:spcAft>
                <a:spcPts val="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חוסר מוטיבציה</a:t>
            </a:r>
          </a:p>
          <a:p>
            <a:pPr marL="457200" indent="-457200" algn="r">
              <a:lnSpc>
                <a:spcPct val="100000"/>
              </a:lnSpc>
              <a:spcAft>
                <a:spcPts val="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המנעות מקשר עין</a:t>
            </a:r>
          </a:p>
        </p:txBody>
      </p:sp>
      <p:sp>
        <p:nvSpPr>
          <p:cNvPr id="11" name="כותרת 7">
            <a:extLst>
              <a:ext uri="{FF2B5EF4-FFF2-40B4-BE49-F238E27FC236}">
                <a16:creationId xmlns="" xmlns:a16="http://schemas.microsoft.com/office/drawing/2014/main" id="{ECEEFB59-9001-4070-A7AF-F423B6310346}"/>
              </a:ext>
            </a:extLst>
          </p:cNvPr>
          <p:cNvSpPr txBox="1">
            <a:spLocks/>
          </p:cNvSpPr>
          <p:nvPr/>
        </p:nvSpPr>
        <p:spPr>
          <a:xfrm>
            <a:off x="539552" y="5013176"/>
            <a:ext cx="8388424" cy="914400"/>
          </a:xfrm>
          <a:prstGeom prst="rect">
            <a:avLst/>
          </a:prstGeom>
        </p:spPr>
        <p:txBody>
          <a:bodyPr vert="horz" lIns="91440" tIns="45720" rIns="91440" bIns="45720" numCol="3" rtlCol="1"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00000"/>
              </a:lnSpc>
              <a:spcAft>
                <a:spcPts val="600"/>
              </a:spcAft>
              <a:buFont typeface="Arial" panose="020B0604020202020204" pitchFamily="34" charset="0"/>
              <a:buChar char="•"/>
            </a:pPr>
            <a:r>
              <a:rPr lang="he-IL" sz="1600" b="1" dirty="0">
                <a:latin typeface="Calibri" panose="020F0502020204030204" pitchFamily="34" charset="0"/>
                <a:cs typeface="Calibri" panose="020F0502020204030204" pitchFamily="34" charset="0"/>
              </a:rPr>
              <a:t>עייפות</a:t>
            </a:r>
          </a:p>
          <a:p>
            <a:pPr marL="457200" indent="-457200" algn="r">
              <a:lnSpc>
                <a:spcPct val="100000"/>
              </a:lnSpc>
              <a:spcAft>
                <a:spcPts val="600"/>
              </a:spcAft>
              <a:buFont typeface="Arial" panose="020B0604020202020204" pitchFamily="34" charset="0"/>
              <a:buChar char="•"/>
            </a:pPr>
            <a:r>
              <a:rPr lang="he-IL" sz="1600" b="1" dirty="0">
                <a:latin typeface="Calibri" panose="020F0502020204030204" pitchFamily="34" charset="0"/>
                <a:cs typeface="Calibri" panose="020F0502020204030204" pitchFamily="34" charset="0"/>
              </a:rPr>
              <a:t>מצב רוח ירוד</a:t>
            </a:r>
          </a:p>
          <a:p>
            <a:pPr marL="457200" indent="-457200" algn="r">
              <a:lnSpc>
                <a:spcPct val="100000"/>
              </a:lnSpc>
              <a:spcAft>
                <a:spcPts val="600"/>
              </a:spcAft>
              <a:buFont typeface="Arial" panose="020B0604020202020204" pitchFamily="34" charset="0"/>
              <a:buChar char="•"/>
            </a:pPr>
            <a:r>
              <a:rPr lang="he-IL" sz="1600" b="1" dirty="0">
                <a:latin typeface="Calibri" panose="020F0502020204030204" pitchFamily="34" charset="0"/>
                <a:cs typeface="Calibri" panose="020F0502020204030204" pitchFamily="34" charset="0"/>
              </a:rPr>
              <a:t>חוסר סבלנות</a:t>
            </a:r>
          </a:p>
          <a:p>
            <a:pPr marL="457200" indent="-457200" algn="r">
              <a:lnSpc>
                <a:spcPct val="100000"/>
              </a:lnSpc>
              <a:spcAft>
                <a:spcPts val="600"/>
              </a:spcAft>
              <a:buFont typeface="Arial" panose="020B0604020202020204" pitchFamily="34" charset="0"/>
              <a:buChar char="•"/>
            </a:pPr>
            <a:r>
              <a:rPr lang="he-IL" sz="1600" b="1" dirty="0">
                <a:latin typeface="Calibri" panose="020F0502020204030204" pitchFamily="34" charset="0"/>
                <a:cs typeface="Calibri" panose="020F0502020204030204" pitchFamily="34" charset="0"/>
              </a:rPr>
              <a:t>קושי ללכת לישון/לקום בבוקר</a:t>
            </a:r>
          </a:p>
          <a:p>
            <a:pPr marL="457200" indent="-457200" algn="r">
              <a:lnSpc>
                <a:spcPct val="100000"/>
              </a:lnSpc>
              <a:spcAft>
                <a:spcPts val="600"/>
              </a:spcAft>
              <a:buFont typeface="Arial" panose="020B0604020202020204" pitchFamily="34" charset="0"/>
              <a:buChar char="•"/>
            </a:pPr>
            <a:r>
              <a:rPr lang="he-IL" sz="1600" b="1" dirty="0">
                <a:latin typeface="Calibri" panose="020F0502020204030204" pitchFamily="34" charset="0"/>
                <a:cs typeface="Calibri" panose="020F0502020204030204" pitchFamily="34" charset="0"/>
              </a:rPr>
              <a:t>עצבנות</a:t>
            </a:r>
          </a:p>
          <a:p>
            <a:pPr marL="457200" indent="-457200" algn="r">
              <a:lnSpc>
                <a:spcPct val="100000"/>
              </a:lnSpc>
              <a:spcAft>
                <a:spcPts val="600"/>
              </a:spcAft>
              <a:buFont typeface="Arial" panose="020B0604020202020204" pitchFamily="34" charset="0"/>
              <a:buChar char="•"/>
            </a:pPr>
            <a:r>
              <a:rPr lang="he-IL" sz="1600" b="1" dirty="0">
                <a:latin typeface="Calibri" panose="020F0502020204030204" pitchFamily="34" charset="0"/>
                <a:cs typeface="Calibri" panose="020F0502020204030204" pitchFamily="34" charset="0"/>
              </a:rPr>
              <a:t>חשיבה איטית</a:t>
            </a:r>
          </a:p>
          <a:p>
            <a:pPr marL="457200" indent="-457200" algn="r">
              <a:lnSpc>
                <a:spcPct val="100000"/>
              </a:lnSpc>
              <a:spcAft>
                <a:spcPts val="600"/>
              </a:spcAft>
              <a:buFont typeface="Arial" panose="020B0604020202020204" pitchFamily="34" charset="0"/>
              <a:buChar char="•"/>
            </a:pPr>
            <a:r>
              <a:rPr lang="he-IL" sz="1600" b="1" dirty="0">
                <a:latin typeface="Calibri" panose="020F0502020204030204" pitchFamily="34" charset="0"/>
                <a:cs typeface="Calibri" panose="020F0502020204030204" pitchFamily="34" charset="0"/>
              </a:rPr>
              <a:t>שומר סודות</a:t>
            </a:r>
          </a:p>
          <a:p>
            <a:pPr marL="457200" indent="-457200" algn="r">
              <a:lnSpc>
                <a:spcPct val="100000"/>
              </a:lnSpc>
              <a:spcAft>
                <a:spcPts val="600"/>
              </a:spcAft>
              <a:buFont typeface="Arial" panose="020B0604020202020204" pitchFamily="34" charset="0"/>
              <a:buChar char="•"/>
            </a:pPr>
            <a:r>
              <a:rPr lang="he-IL" sz="1600" b="1" dirty="0">
                <a:latin typeface="Calibri" panose="020F0502020204030204" pitchFamily="34" charset="0"/>
                <a:cs typeface="Calibri" panose="020F0502020204030204" pitchFamily="34" charset="0"/>
              </a:rPr>
              <a:t>ריחוק</a:t>
            </a:r>
          </a:p>
          <a:p>
            <a:pPr marL="457200" indent="-457200" algn="r">
              <a:lnSpc>
                <a:spcPct val="100000"/>
              </a:lnSpc>
              <a:spcAft>
                <a:spcPts val="600"/>
              </a:spcAft>
              <a:buFont typeface="Arial" panose="020B0604020202020204" pitchFamily="34" charset="0"/>
              <a:buChar char="•"/>
            </a:pPr>
            <a:r>
              <a:rPr lang="he-IL" sz="1600" b="1" dirty="0">
                <a:latin typeface="Calibri" panose="020F0502020204030204" pitchFamily="34" charset="0"/>
                <a:cs typeface="Calibri" panose="020F0502020204030204" pitchFamily="34" charset="0"/>
              </a:rPr>
              <a:t>שינוי מעגל חברתי</a:t>
            </a:r>
          </a:p>
        </p:txBody>
      </p:sp>
      <p:pic>
        <p:nvPicPr>
          <p:cNvPr id="13" name="Graphic 12" descr="Share">
            <a:hlinkClick r:id="rId2"/>
            <a:extLst>
              <a:ext uri="{FF2B5EF4-FFF2-40B4-BE49-F238E27FC236}">
                <a16:creationId xmlns="" xmlns:a16="http://schemas.microsoft.com/office/drawing/2014/main" id="{B77B70ED-4F40-4A70-86B3-F4C0CED9AD7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16024" y="5229200"/>
            <a:ext cx="698376" cy="698376"/>
          </a:xfrm>
          <a:prstGeom prst="rect">
            <a:avLst/>
          </a:prstGeom>
        </p:spPr>
      </p:pic>
      <p:sp>
        <p:nvSpPr>
          <p:cNvPr id="14" name="כותרת 7">
            <a:extLst>
              <a:ext uri="{FF2B5EF4-FFF2-40B4-BE49-F238E27FC236}">
                <a16:creationId xmlns="" xmlns:a16="http://schemas.microsoft.com/office/drawing/2014/main" id="{B3E7C635-6F08-40DA-9E5B-2429BAF6EEDF}"/>
              </a:ext>
            </a:extLst>
          </p:cNvPr>
          <p:cNvSpPr txBox="1">
            <a:spLocks/>
          </p:cNvSpPr>
          <p:nvPr/>
        </p:nvSpPr>
        <p:spPr>
          <a:xfrm>
            <a:off x="7599250" y="4517504"/>
            <a:ext cx="1149214" cy="567680"/>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r">
              <a:lnSpc>
                <a:spcPct val="100000"/>
              </a:lnSpc>
              <a:spcAft>
                <a:spcPts val="200"/>
              </a:spcAft>
            </a:pPr>
            <a:r>
              <a:rPr lang="he-IL" sz="2600" b="1" u="sng" dirty="0">
                <a:latin typeface="Calibri" panose="020F0502020204030204" pitchFamily="34" charset="0"/>
                <a:cs typeface="Calibri" panose="020F0502020204030204" pitchFamily="34" charset="0"/>
              </a:rPr>
              <a:t>ועוד...</a:t>
            </a:r>
          </a:p>
        </p:txBody>
      </p:sp>
    </p:spTree>
    <p:extLst>
      <p:ext uri="{BB962C8B-B14F-4D97-AF65-F5344CB8AC3E}">
        <p14:creationId xmlns:p14="http://schemas.microsoft.com/office/powerpoint/2010/main" val="1455653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7">
            <a:extLst>
              <a:ext uri="{FF2B5EF4-FFF2-40B4-BE49-F238E27FC236}">
                <a16:creationId xmlns="" xmlns:a16="http://schemas.microsoft.com/office/drawing/2014/main" id="{CDECDB89-3D46-477D-A243-C0A66DB6EE12}"/>
              </a:ext>
            </a:extLst>
          </p:cNvPr>
          <p:cNvSpPr txBox="1">
            <a:spLocks/>
          </p:cNvSpPr>
          <p:nvPr/>
        </p:nvSpPr>
        <p:spPr>
          <a:xfrm>
            <a:off x="840730" y="715114"/>
            <a:ext cx="7776864" cy="1059305"/>
          </a:xfrm>
          <a:prstGeom prst="rect">
            <a:avLst/>
          </a:prstGeom>
        </p:spPr>
        <p:txBody>
          <a:bodyPr vert="horz" lIns="91440" tIns="45720" rIns="91440" bIns="45720" rtlCol="0" anchor="t">
            <a:normAutofit fontScale="92500"/>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סמים מגיעים למוח ויוצרים שינויים:</a:t>
            </a:r>
          </a:p>
        </p:txBody>
      </p:sp>
      <p:sp>
        <p:nvSpPr>
          <p:cNvPr id="5" name="כותרת 7">
            <a:extLst>
              <a:ext uri="{FF2B5EF4-FFF2-40B4-BE49-F238E27FC236}">
                <a16:creationId xmlns="" xmlns:a16="http://schemas.microsoft.com/office/drawing/2014/main" id="{228C5125-161F-408C-A431-7034422A7E4B}"/>
              </a:ext>
            </a:extLst>
          </p:cNvPr>
          <p:cNvSpPr txBox="1">
            <a:spLocks/>
          </p:cNvSpPr>
          <p:nvPr/>
        </p:nvSpPr>
        <p:spPr>
          <a:xfrm>
            <a:off x="1286328" y="2564904"/>
            <a:ext cx="6571343" cy="2329852"/>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בתחושה ובתפיסה</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במצב הרוח ובחשיבה</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בהתנהגות</a:t>
            </a:r>
          </a:p>
        </p:txBody>
      </p:sp>
    </p:spTree>
    <p:extLst>
      <p:ext uri="{BB962C8B-B14F-4D97-AF65-F5344CB8AC3E}">
        <p14:creationId xmlns:p14="http://schemas.microsoft.com/office/powerpoint/2010/main" val="659045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7">
            <a:extLst>
              <a:ext uri="{FF2B5EF4-FFF2-40B4-BE49-F238E27FC236}">
                <a16:creationId xmlns="" xmlns:a16="http://schemas.microsoft.com/office/drawing/2014/main" id="{065EC2D6-A38B-4F86-B942-EB345635D933}"/>
              </a:ext>
            </a:extLst>
          </p:cNvPr>
          <p:cNvSpPr txBox="1">
            <a:spLocks/>
          </p:cNvSpPr>
          <p:nvPr/>
        </p:nvSpPr>
        <p:spPr>
          <a:xfrm>
            <a:off x="840730" y="715114"/>
            <a:ext cx="7776864" cy="1059305"/>
          </a:xfrm>
          <a:prstGeom prst="rect">
            <a:avLst/>
          </a:prstGeom>
        </p:spPr>
        <p:txBody>
          <a:bodyPr vert="horz" lIns="91440" tIns="45720" rIns="91440" bIns="45720" rtlCol="0" anchor="t">
            <a:normAutofit fontScale="85000" lnSpcReduction="20000"/>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משעמם לי</a:t>
            </a:r>
            <a:br>
              <a:rPr lang="he-IL" sz="4800" b="1" dirty="0">
                <a:latin typeface="Calibri" panose="020F0502020204030204" pitchFamily="34" charset="0"/>
                <a:cs typeface="Calibri" panose="020F0502020204030204" pitchFamily="34" charset="0"/>
              </a:rPr>
            </a:br>
            <a:r>
              <a:rPr lang="he-IL" sz="4800" b="1" dirty="0">
                <a:latin typeface="Calibri" panose="020F0502020204030204" pitchFamily="34" charset="0"/>
                <a:cs typeface="Calibri" panose="020F0502020204030204" pitchFamily="34" charset="0"/>
              </a:rPr>
              <a:t>ביצה או תרנגולת?</a:t>
            </a:r>
          </a:p>
        </p:txBody>
      </p:sp>
      <p:graphicFrame>
        <p:nvGraphicFramePr>
          <p:cNvPr id="10" name="Diagram 9">
            <a:extLst>
              <a:ext uri="{FF2B5EF4-FFF2-40B4-BE49-F238E27FC236}">
                <a16:creationId xmlns="" xmlns:a16="http://schemas.microsoft.com/office/drawing/2014/main" id="{D5F10180-DB46-4022-8F10-A40E4C7A282C}"/>
              </a:ext>
            </a:extLst>
          </p:cNvPr>
          <p:cNvGraphicFramePr/>
          <p:nvPr>
            <p:extLst>
              <p:ext uri="{D42A27DB-BD31-4B8C-83A1-F6EECF244321}">
                <p14:modId xmlns:p14="http://schemas.microsoft.com/office/powerpoint/2010/main" val="1149804482"/>
              </p:ext>
            </p:extLst>
          </p:nvPr>
        </p:nvGraphicFramePr>
        <p:xfrm>
          <a:off x="1367644" y="1916832"/>
          <a:ext cx="640871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6841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4B984AEA-8D39-4850-BE22-88CAA26F1E9D}"/>
              </a:ext>
            </a:extLst>
          </p:cNvPr>
          <p:cNvGraphicFramePr/>
          <p:nvPr>
            <p:extLst>
              <p:ext uri="{D42A27DB-BD31-4B8C-83A1-F6EECF244321}">
                <p14:modId xmlns:p14="http://schemas.microsoft.com/office/powerpoint/2010/main" val="652599394"/>
              </p:ext>
            </p:extLst>
          </p:nvPr>
        </p:nvGraphicFramePr>
        <p:xfrm>
          <a:off x="1542405" y="1988840"/>
          <a:ext cx="637351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כותרת 7">
            <a:extLst>
              <a:ext uri="{FF2B5EF4-FFF2-40B4-BE49-F238E27FC236}">
                <a16:creationId xmlns="" xmlns:a16="http://schemas.microsoft.com/office/drawing/2014/main" id="{4B1A3F79-21FF-4CCA-A140-4CF1C8CDC51B}"/>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מתי בעיה היא הפרעה?</a:t>
            </a:r>
          </a:p>
        </p:txBody>
      </p:sp>
    </p:spTree>
    <p:extLst>
      <p:ext uri="{BB962C8B-B14F-4D97-AF65-F5344CB8AC3E}">
        <p14:creationId xmlns:p14="http://schemas.microsoft.com/office/powerpoint/2010/main" val="3083835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oints of you\point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789040"/>
            <a:ext cx="4281162" cy="2914277"/>
          </a:xfrm>
          <a:prstGeom prst="rect">
            <a:avLst/>
          </a:prstGeom>
          <a:ln>
            <a:noFill/>
          </a:ln>
          <a:effectLst>
            <a:softEdge rad="112500"/>
          </a:effectLst>
        </p:spPr>
      </p:pic>
      <p:sp>
        <p:nvSpPr>
          <p:cNvPr id="5" name="כותרת 7">
            <a:extLst>
              <a:ext uri="{FF2B5EF4-FFF2-40B4-BE49-F238E27FC236}">
                <a16:creationId xmlns="" xmlns:a16="http://schemas.microsoft.com/office/drawing/2014/main" id="{70CCD023-A926-49EE-8D92-8C2DD6F5ABC8}"/>
              </a:ext>
            </a:extLst>
          </p:cNvPr>
          <p:cNvSpPr txBox="1">
            <a:spLocks/>
          </p:cNvSpPr>
          <p:nvPr/>
        </p:nvSpPr>
        <p:spPr>
          <a:xfrm>
            <a:off x="840730" y="785519"/>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אל תשארו עם זה לבד</a:t>
            </a:r>
          </a:p>
        </p:txBody>
      </p:sp>
      <p:sp>
        <p:nvSpPr>
          <p:cNvPr id="9" name="כותרת 7">
            <a:extLst>
              <a:ext uri="{FF2B5EF4-FFF2-40B4-BE49-F238E27FC236}">
                <a16:creationId xmlns="" xmlns:a16="http://schemas.microsoft.com/office/drawing/2014/main" id="{9A742E6A-8F2B-4A69-9395-D89198EEAD4B}"/>
              </a:ext>
            </a:extLst>
          </p:cNvPr>
          <p:cNvSpPr txBox="1">
            <a:spLocks/>
          </p:cNvSpPr>
          <p:nvPr/>
        </p:nvSpPr>
        <p:spPr>
          <a:xfrm>
            <a:off x="1187624" y="1988840"/>
            <a:ext cx="7429970" cy="4032448"/>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00000"/>
              </a:lnSpc>
              <a:spcAft>
                <a:spcPts val="12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התייעצות ושיתוף עם אנשי מקצוע</a:t>
            </a:r>
          </a:p>
          <a:p>
            <a:pPr marL="457200" indent="-457200" algn="r">
              <a:lnSpc>
                <a:spcPct val="100000"/>
              </a:lnSpc>
              <a:spcAft>
                <a:spcPts val="12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שתיקה וסודות = אשמה ובדידות</a:t>
            </a:r>
          </a:p>
          <a:p>
            <a:pPr marL="457200" indent="-457200" algn="r">
              <a:lnSpc>
                <a:spcPct val="100000"/>
              </a:lnSpc>
              <a:spcAft>
                <a:spcPts val="12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עזרה בדרך הייחודית שלנו</a:t>
            </a:r>
          </a:p>
        </p:txBody>
      </p:sp>
    </p:spTree>
    <p:extLst>
      <p:ext uri="{BB962C8B-B14F-4D97-AF65-F5344CB8AC3E}">
        <p14:creationId xmlns:p14="http://schemas.microsoft.com/office/powerpoint/2010/main" val="926330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a:extLst>
              <a:ext uri="{FF2B5EF4-FFF2-40B4-BE49-F238E27FC236}">
                <a16:creationId xmlns="" xmlns:a16="http://schemas.microsoft.com/office/drawing/2014/main" id="{92BA4C1C-5776-4601-974A-32B86F1CAD0A}"/>
              </a:ext>
            </a:extLst>
          </p:cNvPr>
          <p:cNvSpPr txBox="1">
            <a:spLocks/>
          </p:cNvSpPr>
          <p:nvPr/>
        </p:nvSpPr>
        <p:spPr>
          <a:xfrm>
            <a:off x="840730" y="785519"/>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הקשר הבין-אישי</a:t>
            </a:r>
          </a:p>
        </p:txBody>
      </p:sp>
      <p:sp>
        <p:nvSpPr>
          <p:cNvPr id="9" name="כותרת 7">
            <a:extLst>
              <a:ext uri="{FF2B5EF4-FFF2-40B4-BE49-F238E27FC236}">
                <a16:creationId xmlns="" xmlns:a16="http://schemas.microsoft.com/office/drawing/2014/main" id="{49648033-4D3A-4776-ACB0-5E3A23A70CB3}"/>
              </a:ext>
            </a:extLst>
          </p:cNvPr>
          <p:cNvSpPr txBox="1">
            <a:spLocks/>
          </p:cNvSpPr>
          <p:nvPr/>
        </p:nvSpPr>
        <p:spPr>
          <a:xfrm>
            <a:off x="251520" y="5157192"/>
            <a:ext cx="5040560" cy="1656184"/>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64008" algn="r"/>
            <a:r>
              <a:rPr lang="he-IL" sz="4400" b="1" dirty="0">
                <a:latin typeface="Calibri" panose="020F0502020204030204" pitchFamily="34" charset="0"/>
                <a:cs typeface="Calibri" panose="020F0502020204030204" pitchFamily="34" charset="0"/>
              </a:rPr>
              <a:t>מה שחשוב זה הקשר!</a:t>
            </a:r>
          </a:p>
        </p:txBody>
      </p:sp>
      <p:sp>
        <p:nvSpPr>
          <p:cNvPr id="10" name="כותרת 7">
            <a:extLst>
              <a:ext uri="{FF2B5EF4-FFF2-40B4-BE49-F238E27FC236}">
                <a16:creationId xmlns="" xmlns:a16="http://schemas.microsoft.com/office/drawing/2014/main" id="{D062C474-7431-417E-8D58-87664AA68209}"/>
              </a:ext>
            </a:extLst>
          </p:cNvPr>
          <p:cNvSpPr txBox="1">
            <a:spLocks/>
          </p:cNvSpPr>
          <p:nvPr/>
        </p:nvSpPr>
        <p:spPr>
          <a:xfrm>
            <a:off x="1187624" y="1988840"/>
            <a:ext cx="7429970" cy="4032448"/>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00000"/>
              </a:lnSpc>
              <a:spcAft>
                <a:spcPts val="12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אנחנו אורחים בחיים של האחר</a:t>
            </a:r>
          </a:p>
          <a:p>
            <a:pPr marL="457200" indent="-457200" algn="r">
              <a:lnSpc>
                <a:spcPct val="100000"/>
              </a:lnSpc>
              <a:spcAft>
                <a:spcPts val="12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קשר משמעותי כבסיס להערכה עצמית</a:t>
            </a:r>
          </a:p>
          <a:p>
            <a:pPr marL="457200" indent="-457200" algn="r">
              <a:lnSpc>
                <a:spcPct val="100000"/>
              </a:lnSpc>
              <a:spcAft>
                <a:spcPts val="12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מערכת תמיכה היא כוח אדיר</a:t>
            </a:r>
          </a:p>
          <a:p>
            <a:pPr marL="457200" indent="-457200" algn="r">
              <a:lnSpc>
                <a:spcPct val="100000"/>
              </a:lnSpc>
              <a:spcAft>
                <a:spcPts val="12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מי שסומך עליכם יודע שאתם רוצים בטובתו </a:t>
            </a:r>
          </a:p>
          <a:p>
            <a:pPr marL="457200" indent="-457200" algn="r">
              <a:lnSpc>
                <a:spcPct val="100000"/>
              </a:lnSpc>
              <a:spcAft>
                <a:spcPts val="1200"/>
              </a:spcAft>
              <a:buFont typeface="Arial" panose="020B0604020202020204" pitchFamily="34" charset="0"/>
              <a:buChar char="•"/>
            </a:pPr>
            <a:r>
              <a:rPr lang="he-IL" sz="3000" b="1" dirty="0">
                <a:latin typeface="Calibri" panose="020F0502020204030204" pitchFamily="34" charset="0"/>
                <a:cs typeface="Calibri" panose="020F0502020204030204" pitchFamily="34" charset="0"/>
              </a:rPr>
              <a:t>חשוב להיות אותנטי </a:t>
            </a:r>
          </a:p>
        </p:txBody>
      </p:sp>
    </p:spTree>
    <p:extLst>
      <p:ext uri="{BB962C8B-B14F-4D97-AF65-F5344CB8AC3E}">
        <p14:creationId xmlns:p14="http://schemas.microsoft.com/office/powerpoint/2010/main" val="2447114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7">
            <a:extLst>
              <a:ext uri="{FF2B5EF4-FFF2-40B4-BE49-F238E27FC236}">
                <a16:creationId xmlns="" xmlns:a16="http://schemas.microsoft.com/office/drawing/2014/main" id="{E76A5E58-B997-4432-98EC-94E402953340}"/>
              </a:ext>
            </a:extLst>
          </p:cNvPr>
          <p:cNvSpPr txBox="1">
            <a:spLocks/>
          </p:cNvSpPr>
          <p:nvPr/>
        </p:nvSpPr>
        <p:spPr>
          <a:xfrm>
            <a:off x="840730" y="785519"/>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עכשיו דוגרי</a:t>
            </a:r>
          </a:p>
        </p:txBody>
      </p:sp>
      <p:sp>
        <p:nvSpPr>
          <p:cNvPr id="9" name="כותרת 7">
            <a:extLst>
              <a:ext uri="{FF2B5EF4-FFF2-40B4-BE49-F238E27FC236}">
                <a16:creationId xmlns="" xmlns:a16="http://schemas.microsoft.com/office/drawing/2014/main" id="{1C42A087-1317-4AD1-B10F-8C87061A2B82}"/>
              </a:ext>
            </a:extLst>
          </p:cNvPr>
          <p:cNvSpPr txBox="1">
            <a:spLocks/>
          </p:cNvSpPr>
          <p:nvPr/>
        </p:nvSpPr>
        <p:spPr>
          <a:xfrm>
            <a:off x="107504" y="1922021"/>
            <a:ext cx="8640960" cy="4150460"/>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00000"/>
              </a:lnSpc>
              <a:spcAft>
                <a:spcPts val="1200"/>
              </a:spcAft>
              <a:buFont typeface="Arial" panose="020B0604020202020204" pitchFamily="34" charset="0"/>
              <a:buChar char="•"/>
            </a:pPr>
            <a:r>
              <a:rPr lang="he-IL" sz="2000" b="1" dirty="0">
                <a:latin typeface="Calibri" panose="020F0502020204030204" pitchFamily="34" charset="0"/>
                <a:cs typeface="Calibri" panose="020F0502020204030204" pitchFamily="34" charset="0"/>
              </a:rPr>
              <a:t>"משמעם לי" – ננסה להבין, נציע להעשיר את עולמו, ניקח בו חלק, נעזור לו להפוך משמעותי, יעיל.</a:t>
            </a:r>
          </a:p>
          <a:p>
            <a:pPr marL="457200" indent="-457200" algn="r">
              <a:lnSpc>
                <a:spcPct val="100000"/>
              </a:lnSpc>
              <a:spcAft>
                <a:spcPts val="1200"/>
              </a:spcAft>
              <a:buFont typeface="Arial" panose="020B0604020202020204" pitchFamily="34" charset="0"/>
              <a:buChar char="•"/>
            </a:pPr>
            <a:r>
              <a:rPr lang="he-IL" sz="2000" b="1" dirty="0">
                <a:latin typeface="Calibri" panose="020F0502020204030204" pitchFamily="34" charset="0"/>
                <a:cs typeface="Calibri" panose="020F0502020204030204" pitchFamily="34" charset="0"/>
              </a:rPr>
              <a:t>"טוב לי עם זה, לא רוצה להפסיק" – ננסה לגייס מוטיבציה חיצונית כמו בית הספר, צבא, משפחה וחברים. </a:t>
            </a:r>
          </a:p>
          <a:p>
            <a:pPr marL="457200" indent="-457200" algn="r">
              <a:lnSpc>
                <a:spcPct val="100000"/>
              </a:lnSpc>
              <a:spcAft>
                <a:spcPts val="1200"/>
              </a:spcAft>
              <a:buFont typeface="Arial" panose="020B0604020202020204" pitchFamily="34" charset="0"/>
              <a:buChar char="•"/>
            </a:pPr>
            <a:r>
              <a:rPr lang="he-IL" sz="2000" b="1" dirty="0">
                <a:latin typeface="Calibri" panose="020F0502020204030204" pitchFamily="34" charset="0"/>
                <a:cs typeface="Calibri" panose="020F0502020204030204" pitchFamily="34" charset="0"/>
              </a:rPr>
              <a:t>"זה עוזר לי להיות חלק מ... אני מצחיק... אני מתחיל עם בנות"  - חומרים חיצוניים מסירים את ההגנות שלנו הם לא מוסיפים הומור לאישיות. כלומר, הכל נמצא בתוכנו ולכן אם נהיה יותר בטוחים בעצמנו נוכל לבטא זאת החוצה.</a:t>
            </a:r>
          </a:p>
          <a:p>
            <a:pPr marL="457200" indent="-457200" algn="r">
              <a:lnSpc>
                <a:spcPct val="100000"/>
              </a:lnSpc>
              <a:spcAft>
                <a:spcPts val="1200"/>
              </a:spcAft>
              <a:buFont typeface="Arial" panose="020B0604020202020204" pitchFamily="34" charset="0"/>
              <a:buChar char="•"/>
            </a:pPr>
            <a:r>
              <a:rPr lang="he-IL" sz="2000" b="1" dirty="0">
                <a:latin typeface="Calibri" panose="020F0502020204030204" pitchFamily="34" charset="0"/>
                <a:cs typeface="Calibri" panose="020F0502020204030204" pitchFamily="34" charset="0"/>
              </a:rPr>
              <a:t>"ניסיתי להפסיק, אני נכשל, אין טעם" – נספק חיזוק חיובי, ריבוי תחושת הצלחה ואמונה. </a:t>
            </a:r>
          </a:p>
          <a:p>
            <a:pPr marL="457200" indent="-457200" algn="r">
              <a:lnSpc>
                <a:spcPct val="100000"/>
              </a:lnSpc>
              <a:spcAft>
                <a:spcPts val="1200"/>
              </a:spcAft>
              <a:buFont typeface="Arial" panose="020B0604020202020204" pitchFamily="34" charset="0"/>
              <a:buChar char="•"/>
            </a:pPr>
            <a:r>
              <a:rPr lang="he-IL" sz="2000" b="1" dirty="0">
                <a:latin typeface="Calibri" panose="020F0502020204030204" pitchFamily="34" charset="0"/>
                <a:cs typeface="Calibri" panose="020F0502020204030204" pitchFamily="34" charset="0"/>
              </a:rPr>
              <a:t>קשה לי וזה עוזר לי – אם נרצה לעזור לטווח ארוך ננסה לפתור את הבעיה ולא לשים עליה פלסטר</a:t>
            </a:r>
          </a:p>
        </p:txBody>
      </p:sp>
    </p:spTree>
    <p:extLst>
      <p:ext uri="{BB962C8B-B14F-4D97-AF65-F5344CB8AC3E}">
        <p14:creationId xmlns:p14="http://schemas.microsoft.com/office/powerpoint/2010/main" val="3170095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7">
            <a:extLst>
              <a:ext uri="{FF2B5EF4-FFF2-40B4-BE49-F238E27FC236}">
                <a16:creationId xmlns="" xmlns:a16="http://schemas.microsoft.com/office/drawing/2014/main" id="{EBC66D5F-7259-43F8-BA12-457DDEF2ADBC}"/>
              </a:ext>
            </a:extLst>
          </p:cNvPr>
          <p:cNvSpPr txBox="1">
            <a:spLocks/>
          </p:cNvSpPr>
          <p:nvPr/>
        </p:nvSpPr>
        <p:spPr>
          <a:xfrm>
            <a:off x="840730" y="785519"/>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תרגיל תיאור</a:t>
            </a:r>
          </a:p>
        </p:txBody>
      </p:sp>
      <p:sp>
        <p:nvSpPr>
          <p:cNvPr id="9" name="כותרת 7">
            <a:extLst>
              <a:ext uri="{FF2B5EF4-FFF2-40B4-BE49-F238E27FC236}">
                <a16:creationId xmlns="" xmlns:a16="http://schemas.microsoft.com/office/drawing/2014/main" id="{E9775684-F550-4D2F-8630-16C0F3A2CC4C}"/>
              </a:ext>
            </a:extLst>
          </p:cNvPr>
          <p:cNvSpPr txBox="1">
            <a:spLocks/>
          </p:cNvSpPr>
          <p:nvPr/>
        </p:nvSpPr>
        <p:spPr>
          <a:xfrm>
            <a:off x="1187624" y="2132856"/>
            <a:ext cx="7429970" cy="4032448"/>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00000"/>
              </a:lnSpc>
              <a:spcAft>
                <a:spcPts val="1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תיאור הילד המדאיג, מה בדיוק מדאיג?</a:t>
            </a:r>
          </a:p>
          <a:p>
            <a:pPr marL="457200" indent="-457200" algn="r">
              <a:lnSpc>
                <a:spcPct val="100000"/>
              </a:lnSpc>
              <a:spcAft>
                <a:spcPts val="1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איך זה בא לידי ביטוי?</a:t>
            </a:r>
          </a:p>
          <a:p>
            <a:pPr marL="457200" indent="-457200" algn="r">
              <a:lnSpc>
                <a:spcPct val="100000"/>
              </a:lnSpc>
              <a:spcAft>
                <a:spcPts val="1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איזה סימנים הביאו אותך לכלל דאגה?</a:t>
            </a:r>
          </a:p>
          <a:p>
            <a:pPr marL="457200" indent="-457200" algn="r">
              <a:lnSpc>
                <a:spcPct val="100000"/>
              </a:lnSpc>
              <a:spcAft>
                <a:spcPts val="1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מה אתה מרגיש כלפי ילד זה? איפה אתה?</a:t>
            </a:r>
          </a:p>
          <a:p>
            <a:pPr marL="457200" indent="-457200" algn="r">
              <a:lnSpc>
                <a:spcPct val="100000"/>
              </a:lnSpc>
              <a:spcAft>
                <a:spcPts val="1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אילו אפשרויות נוספות יכולות להסביר את מה שאתה רואה?</a:t>
            </a:r>
          </a:p>
          <a:p>
            <a:pPr marL="457200" indent="-457200" algn="r">
              <a:lnSpc>
                <a:spcPct val="100000"/>
              </a:lnSpc>
              <a:spcAft>
                <a:spcPts val="1200"/>
              </a:spcAft>
              <a:buFont typeface="Arial" panose="020B0604020202020204" pitchFamily="34" charset="0"/>
              <a:buChar char="•"/>
            </a:pPr>
            <a:r>
              <a:rPr lang="he-IL" sz="2600" b="1" dirty="0">
                <a:latin typeface="Calibri" panose="020F0502020204030204" pitchFamily="34" charset="0"/>
                <a:cs typeface="Calibri" panose="020F0502020204030204" pitchFamily="34" charset="0"/>
              </a:rPr>
              <a:t>אם הילד היה מעיז לדבר איתך מה היית אומר לו?</a:t>
            </a:r>
          </a:p>
        </p:txBody>
      </p:sp>
    </p:spTree>
    <p:extLst>
      <p:ext uri="{BB962C8B-B14F-4D97-AF65-F5344CB8AC3E}">
        <p14:creationId xmlns:p14="http://schemas.microsoft.com/office/powerpoint/2010/main" val="3972694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a:t>סוגי סמים</a:t>
            </a:r>
          </a:p>
        </p:txBody>
      </p:sp>
      <p:graphicFrame>
        <p:nvGraphicFramePr>
          <p:cNvPr id="4" name="Table 3">
            <a:extLst>
              <a:ext uri="{FF2B5EF4-FFF2-40B4-BE49-F238E27FC236}">
                <a16:creationId xmlns="" xmlns:a16="http://schemas.microsoft.com/office/drawing/2014/main" id="{2470CE76-502D-4004-8F75-A4A4EE5B57E6}"/>
              </a:ext>
            </a:extLst>
          </p:cNvPr>
          <p:cNvGraphicFramePr>
            <a:graphicFrameLocks noGrp="1"/>
          </p:cNvGraphicFramePr>
          <p:nvPr>
            <p:extLst>
              <p:ext uri="{D42A27DB-BD31-4B8C-83A1-F6EECF244321}">
                <p14:modId xmlns:p14="http://schemas.microsoft.com/office/powerpoint/2010/main" val="1813838500"/>
              </p:ext>
            </p:extLst>
          </p:nvPr>
        </p:nvGraphicFramePr>
        <p:xfrm>
          <a:off x="323528" y="2132856"/>
          <a:ext cx="8496944" cy="2952327"/>
        </p:xfrm>
        <a:graphic>
          <a:graphicData uri="http://schemas.openxmlformats.org/drawingml/2006/table">
            <a:tbl>
              <a:tblPr rtl="1" firstRow="1" bandRow="1">
                <a:tableStyleId>{5C22544A-7EE6-4342-B048-85BDC9FD1C3A}</a:tableStyleId>
              </a:tblPr>
              <a:tblGrid>
                <a:gridCol w="3020956">
                  <a:extLst>
                    <a:ext uri="{9D8B030D-6E8A-4147-A177-3AD203B41FA5}">
                      <a16:colId xmlns="" xmlns:a16="http://schemas.microsoft.com/office/drawing/2014/main" val="1052900382"/>
                    </a:ext>
                  </a:extLst>
                </a:gridCol>
                <a:gridCol w="5475988">
                  <a:extLst>
                    <a:ext uri="{9D8B030D-6E8A-4147-A177-3AD203B41FA5}">
                      <a16:colId xmlns="" xmlns:a16="http://schemas.microsoft.com/office/drawing/2014/main" val="4279743223"/>
                    </a:ext>
                  </a:extLst>
                </a:gridCol>
              </a:tblGrid>
              <a:tr h="483185">
                <a:tc>
                  <a:txBody>
                    <a:bodyPr/>
                    <a:lstStyle/>
                    <a:p>
                      <a:pPr algn="ctr" rtl="1"/>
                      <a:r>
                        <a:rPr lang="he-IL" sz="3200" dirty="0">
                          <a:latin typeface="Calibri" panose="020F0502020204030204" pitchFamily="34" charset="0"/>
                          <a:cs typeface="Calibri" panose="020F0502020204030204" pitchFamily="34" charset="0"/>
                        </a:rPr>
                        <a:t>סוג הסם</a:t>
                      </a:r>
                    </a:p>
                  </a:txBody>
                  <a:tcPr/>
                </a:tc>
                <a:tc>
                  <a:txBody>
                    <a:bodyPr/>
                    <a:lstStyle/>
                    <a:p>
                      <a:pPr algn="ctr" rtl="1"/>
                      <a:r>
                        <a:rPr lang="he-IL" sz="3200" dirty="0">
                          <a:latin typeface="Calibri" panose="020F0502020204030204" pitchFamily="34" charset="0"/>
                          <a:cs typeface="Calibri" panose="020F0502020204030204" pitchFamily="34" charset="0"/>
                        </a:rPr>
                        <a:t>דוגמאות</a:t>
                      </a:r>
                    </a:p>
                  </a:txBody>
                  <a:tcPr/>
                </a:tc>
                <a:extLst>
                  <a:ext uri="{0D108BD9-81ED-4DB2-BD59-A6C34878D82A}">
                    <a16:rowId xmlns="" xmlns:a16="http://schemas.microsoft.com/office/drawing/2014/main" val="496128848"/>
                  </a:ext>
                </a:extLst>
              </a:tr>
              <a:tr h="645015">
                <a:tc>
                  <a:txBody>
                    <a:bodyPr/>
                    <a:lstStyle/>
                    <a:p>
                      <a:pPr rtl="1"/>
                      <a:r>
                        <a:rPr lang="he-IL" sz="2600" dirty="0">
                          <a:latin typeface="Calibri" panose="020F0502020204030204" pitchFamily="34" charset="0"/>
                          <a:cs typeface="Calibri" panose="020F0502020204030204" pitchFamily="34" charset="0"/>
                        </a:rPr>
                        <a:t>סמים מדכאים</a:t>
                      </a:r>
                    </a:p>
                  </a:txBody>
                  <a:tcPr/>
                </a:tc>
                <a:tc>
                  <a:txBody>
                    <a:bodyPr/>
                    <a:lstStyle/>
                    <a:p>
                      <a:pPr rtl="1"/>
                      <a:r>
                        <a:rPr lang="he-IL" sz="2600" dirty="0">
                          <a:latin typeface="Calibri" panose="020F0502020204030204" pitchFamily="34" charset="0"/>
                          <a:cs typeface="Calibri" panose="020F0502020204030204" pitchFamily="34" charset="0"/>
                        </a:rPr>
                        <a:t>אלכוהול, תרופות שינה, תרופות מרגיעות</a:t>
                      </a:r>
                    </a:p>
                  </a:txBody>
                  <a:tcPr/>
                </a:tc>
                <a:extLst>
                  <a:ext uri="{0D108BD9-81ED-4DB2-BD59-A6C34878D82A}">
                    <a16:rowId xmlns="" xmlns:a16="http://schemas.microsoft.com/office/drawing/2014/main" val="393958143"/>
                  </a:ext>
                </a:extLst>
              </a:tr>
              <a:tr h="576064">
                <a:tc>
                  <a:txBody>
                    <a:bodyPr/>
                    <a:lstStyle/>
                    <a:p>
                      <a:pPr rtl="1"/>
                      <a:r>
                        <a:rPr lang="he-IL" sz="2600" dirty="0">
                          <a:latin typeface="Calibri" panose="020F0502020204030204" pitchFamily="34" charset="0"/>
                          <a:cs typeface="Calibri" panose="020F0502020204030204" pitchFamily="34" charset="0"/>
                        </a:rPr>
                        <a:t>סמי הזיה</a:t>
                      </a:r>
                    </a:p>
                  </a:txBody>
                  <a:tcPr/>
                </a:tc>
                <a:tc>
                  <a:txBody>
                    <a:bodyPr/>
                    <a:lstStyle/>
                    <a:p>
                      <a:pPr rtl="1"/>
                      <a:r>
                        <a:rPr lang="he-IL" sz="2600" dirty="0">
                          <a:latin typeface="Calibri" panose="020F0502020204030204" pitchFamily="34" charset="0"/>
                          <a:cs typeface="Calibri" panose="020F0502020204030204" pitchFamily="34" charset="0"/>
                        </a:rPr>
                        <a:t>חשיש, מריחואנה, </a:t>
                      </a:r>
                      <a:r>
                        <a:rPr lang="en-US" sz="2600" dirty="0">
                          <a:latin typeface="Calibri" panose="020F0502020204030204" pitchFamily="34" charset="0"/>
                          <a:cs typeface="Calibri" panose="020F0502020204030204" pitchFamily="34" charset="0"/>
                        </a:rPr>
                        <a:t>LSD</a:t>
                      </a:r>
                      <a:r>
                        <a:rPr lang="he-IL" sz="2600" dirty="0">
                          <a:latin typeface="Calibri" panose="020F0502020204030204" pitchFamily="34" charset="0"/>
                          <a:cs typeface="Calibri" panose="020F0502020204030204" pitchFamily="34" charset="0"/>
                        </a:rPr>
                        <a:t>, פטריות</a:t>
                      </a:r>
                    </a:p>
                  </a:txBody>
                  <a:tcPr/>
                </a:tc>
                <a:extLst>
                  <a:ext uri="{0D108BD9-81ED-4DB2-BD59-A6C34878D82A}">
                    <a16:rowId xmlns="" xmlns:a16="http://schemas.microsoft.com/office/drawing/2014/main" val="2375564955"/>
                  </a:ext>
                </a:extLst>
              </a:tr>
              <a:tr h="648072">
                <a:tc>
                  <a:txBody>
                    <a:bodyPr/>
                    <a:lstStyle/>
                    <a:p>
                      <a:pPr rtl="1"/>
                      <a:r>
                        <a:rPr lang="he-IL" sz="2600" dirty="0">
                          <a:latin typeface="Calibri" panose="020F0502020204030204" pitchFamily="34" charset="0"/>
                          <a:cs typeface="Calibri" panose="020F0502020204030204" pitchFamily="34" charset="0"/>
                        </a:rPr>
                        <a:t>סמים מעוררים</a:t>
                      </a:r>
                    </a:p>
                  </a:txBody>
                  <a:tcPr/>
                </a:tc>
                <a:tc>
                  <a:txBody>
                    <a:bodyPr/>
                    <a:lstStyle/>
                    <a:p>
                      <a:pPr rtl="1"/>
                      <a:r>
                        <a:rPr lang="he-IL" sz="2600" dirty="0">
                          <a:latin typeface="Calibri" panose="020F0502020204030204" pitchFamily="34" charset="0"/>
                          <a:cs typeface="Calibri" panose="020F0502020204030204" pitchFamily="34" charset="0"/>
                        </a:rPr>
                        <a:t>אקסטזי, קוקאין, קראק, ספיד, פופרס</a:t>
                      </a:r>
                    </a:p>
                  </a:txBody>
                  <a:tcPr/>
                </a:tc>
                <a:extLst>
                  <a:ext uri="{0D108BD9-81ED-4DB2-BD59-A6C34878D82A}">
                    <a16:rowId xmlns="" xmlns:a16="http://schemas.microsoft.com/office/drawing/2014/main" val="1353615900"/>
                  </a:ext>
                </a:extLst>
              </a:tr>
              <a:tr h="504056">
                <a:tc>
                  <a:txBody>
                    <a:bodyPr/>
                    <a:lstStyle/>
                    <a:p>
                      <a:pPr rtl="1"/>
                      <a:r>
                        <a:rPr lang="he-IL" sz="2600" dirty="0">
                          <a:latin typeface="Calibri" panose="020F0502020204030204" pitchFamily="34" charset="0"/>
                          <a:cs typeface="Calibri" panose="020F0502020204030204" pitchFamily="34" charset="0"/>
                        </a:rPr>
                        <a:t>משככי כאבים</a:t>
                      </a:r>
                    </a:p>
                  </a:txBody>
                  <a:tcPr/>
                </a:tc>
                <a:tc>
                  <a:txBody>
                    <a:bodyPr/>
                    <a:lstStyle/>
                    <a:p>
                      <a:pPr rtl="1"/>
                      <a:r>
                        <a:rPr lang="he-IL" sz="2600" dirty="0">
                          <a:latin typeface="Calibri" panose="020F0502020204030204" pitchFamily="34" charset="0"/>
                          <a:cs typeface="Calibri" panose="020F0502020204030204" pitchFamily="34" charset="0"/>
                        </a:rPr>
                        <a:t>אופיום, מורפין, קודאין, הרואין, מתדון</a:t>
                      </a:r>
                    </a:p>
                  </a:txBody>
                  <a:tcPr/>
                </a:tc>
                <a:extLst>
                  <a:ext uri="{0D108BD9-81ED-4DB2-BD59-A6C34878D82A}">
                    <a16:rowId xmlns="" xmlns:a16="http://schemas.microsoft.com/office/drawing/2014/main" val="3739033045"/>
                  </a:ext>
                </a:extLst>
              </a:tr>
            </a:tbl>
          </a:graphicData>
        </a:graphic>
      </p:graphicFrame>
    </p:spTree>
    <p:extLst>
      <p:ext uri="{BB962C8B-B14F-4D97-AF65-F5344CB8AC3E}">
        <p14:creationId xmlns:p14="http://schemas.microsoft.com/office/powerpoint/2010/main" val="1023608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a:extLst>
              <a:ext uri="{FF2B5EF4-FFF2-40B4-BE49-F238E27FC236}">
                <a16:creationId xmlns="" xmlns:a16="http://schemas.microsoft.com/office/drawing/2014/main" id="{7697C907-B56C-4C39-9B67-E2BED3DC6979}"/>
              </a:ext>
            </a:extLst>
          </p:cNvPr>
          <p:cNvSpPr txBox="1">
            <a:spLocks/>
          </p:cNvSpPr>
          <p:nvPr/>
        </p:nvSpPr>
        <p:spPr>
          <a:xfrm>
            <a:off x="840730" y="2060848"/>
            <a:ext cx="7979742" cy="3528392"/>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00000"/>
              </a:lnSpc>
              <a:spcAft>
                <a:spcPts val="600"/>
              </a:spcAft>
              <a:buFont typeface="Arial" panose="020B0604020202020204" pitchFamily="34" charset="0"/>
              <a:buChar char="•"/>
            </a:pPr>
            <a:r>
              <a:rPr lang="he-IL" sz="2400" b="1" dirty="0">
                <a:latin typeface="Calibri" panose="020F0502020204030204" pitchFamily="34" charset="0"/>
                <a:cs typeface="Calibri" panose="020F0502020204030204" pitchFamily="34" charset="0"/>
              </a:rPr>
              <a:t>מראה – </a:t>
            </a:r>
            <a:r>
              <a:rPr lang="he-IL" sz="2400" dirty="0">
                <a:latin typeface="Calibri" panose="020F0502020204030204" pitchFamily="34" charset="0"/>
                <a:cs typeface="Calibri" panose="020F0502020204030204" pitchFamily="34" charset="0"/>
              </a:rPr>
              <a:t>תערובת בצבע ירוק חום</a:t>
            </a:r>
            <a:endParaRPr lang="he-IL" sz="2400" b="1" dirty="0">
              <a:latin typeface="Calibri" panose="020F0502020204030204" pitchFamily="34" charset="0"/>
              <a:cs typeface="Calibri" panose="020F0502020204030204" pitchFamily="34" charset="0"/>
            </a:endParaRPr>
          </a:p>
          <a:p>
            <a:pPr marL="457200" indent="-457200" algn="r">
              <a:lnSpc>
                <a:spcPct val="100000"/>
              </a:lnSpc>
              <a:spcAft>
                <a:spcPts val="600"/>
              </a:spcAft>
              <a:buFont typeface="Arial" panose="020B0604020202020204" pitchFamily="34" charset="0"/>
              <a:buChar char="•"/>
            </a:pPr>
            <a:r>
              <a:rPr lang="he-IL" sz="2400" b="1" dirty="0">
                <a:latin typeface="Calibri" panose="020F0502020204030204" pitchFamily="34" charset="0"/>
                <a:cs typeface="Calibri" panose="020F0502020204030204" pitchFamily="34" charset="0"/>
              </a:rPr>
              <a:t>מקור – </a:t>
            </a:r>
            <a:r>
              <a:rPr lang="he-IL" sz="2400" dirty="0">
                <a:latin typeface="Calibri" panose="020F0502020204030204" pitchFamily="34" charset="0"/>
                <a:cs typeface="Calibri" panose="020F0502020204030204" pitchFamily="34" charset="0"/>
              </a:rPr>
              <a:t>עלים ופרחים מיובשים של צמח הקנאביס</a:t>
            </a:r>
            <a:r>
              <a:rPr lang="he-IL" sz="2400" b="1" dirty="0">
                <a:latin typeface="Calibri" panose="020F0502020204030204" pitchFamily="34" charset="0"/>
                <a:cs typeface="Calibri" panose="020F0502020204030204" pitchFamily="34" charset="0"/>
              </a:rPr>
              <a:t>   </a:t>
            </a:r>
          </a:p>
          <a:p>
            <a:pPr marL="457200" indent="-457200" algn="r">
              <a:lnSpc>
                <a:spcPct val="100000"/>
              </a:lnSpc>
              <a:spcAft>
                <a:spcPts val="600"/>
              </a:spcAft>
              <a:buFont typeface="Arial" panose="020B0604020202020204" pitchFamily="34" charset="0"/>
              <a:buChar char="•"/>
            </a:pPr>
            <a:r>
              <a:rPr lang="he-IL" sz="2400" b="1" dirty="0">
                <a:latin typeface="Calibri" panose="020F0502020204030204" pitchFamily="34" charset="0"/>
                <a:cs typeface="Calibri" panose="020F0502020204030204" pitchFamily="34" charset="0"/>
              </a:rPr>
              <a:t>חומר פסיכו-אקטיבי שאחראי לתחושת הסוטול – </a:t>
            </a:r>
            <a:r>
              <a:rPr lang="en-US" sz="2400" dirty="0">
                <a:latin typeface="Calibri" panose="020F0502020204030204" pitchFamily="34" charset="0"/>
                <a:cs typeface="Calibri" panose="020F0502020204030204" pitchFamily="34" charset="0"/>
              </a:rPr>
              <a:t>THC</a:t>
            </a:r>
            <a:endParaRPr lang="he-IL" sz="2400" b="1" dirty="0">
              <a:latin typeface="Calibri" panose="020F0502020204030204" pitchFamily="34" charset="0"/>
              <a:cs typeface="Calibri" panose="020F0502020204030204" pitchFamily="34" charset="0"/>
            </a:endParaRPr>
          </a:p>
          <a:p>
            <a:pPr marL="457200" indent="-457200" algn="r">
              <a:lnSpc>
                <a:spcPct val="100000"/>
              </a:lnSpc>
              <a:spcAft>
                <a:spcPts val="600"/>
              </a:spcAft>
              <a:buFont typeface="Arial" panose="020B0604020202020204" pitchFamily="34" charset="0"/>
              <a:buChar char="•"/>
            </a:pPr>
            <a:r>
              <a:rPr lang="he-IL" sz="2400" b="1" dirty="0">
                <a:latin typeface="Calibri" panose="020F0502020204030204" pitchFamily="34" charset="0"/>
                <a:cs typeface="Calibri" panose="020F0502020204030204" pitchFamily="34" charset="0"/>
              </a:rPr>
              <a:t>מסלול הסם בגוף – </a:t>
            </a:r>
            <a:r>
              <a:rPr lang="he-IL" sz="2400" dirty="0">
                <a:latin typeface="Calibri" panose="020F0502020204030204" pitchFamily="34" charset="0"/>
                <a:cs typeface="Calibri" panose="020F0502020204030204" pitchFamily="34" charset="0"/>
              </a:rPr>
              <a:t>ריאות        מערכת הדם        מוח</a:t>
            </a:r>
            <a:r>
              <a:rPr lang="he-IL" sz="2400" b="1" dirty="0">
                <a:latin typeface="Calibri" panose="020F0502020204030204" pitchFamily="34" charset="0"/>
                <a:cs typeface="Calibri" panose="020F0502020204030204" pitchFamily="34" charset="0"/>
              </a:rPr>
              <a:t> </a:t>
            </a:r>
          </a:p>
          <a:p>
            <a:pPr marL="457200" indent="-457200" algn="r">
              <a:lnSpc>
                <a:spcPct val="100000"/>
              </a:lnSpc>
              <a:spcAft>
                <a:spcPts val="600"/>
              </a:spcAft>
              <a:buFont typeface="Arial" panose="020B0604020202020204" pitchFamily="34" charset="0"/>
              <a:buChar char="•"/>
            </a:pPr>
            <a:r>
              <a:rPr lang="he-IL" sz="2400" b="1" dirty="0">
                <a:latin typeface="Calibri" panose="020F0502020204030204" pitchFamily="34" charset="0"/>
                <a:cs typeface="Calibri" panose="020F0502020204030204" pitchFamily="34" charset="0"/>
              </a:rPr>
              <a:t>איך זה נראה? </a:t>
            </a:r>
            <a:r>
              <a:rPr lang="he-IL" sz="2400" dirty="0">
                <a:latin typeface="Calibri" panose="020F0502020204030204" pitchFamily="34" charset="0"/>
                <a:cs typeface="Calibri" panose="020F0502020204030204" pitchFamily="34" charset="0"/>
              </a:rPr>
              <a:t>פרצי צחוק,  הקלה ועליזות, הורדת הגנות וטשטוש</a:t>
            </a:r>
          </a:p>
          <a:p>
            <a:pPr marL="457200" indent="-457200" algn="r">
              <a:lnSpc>
                <a:spcPct val="100000"/>
              </a:lnSpc>
              <a:spcAft>
                <a:spcPts val="600"/>
              </a:spcAft>
              <a:buFont typeface="Arial" panose="020B0604020202020204" pitchFamily="34" charset="0"/>
              <a:buChar char="•"/>
            </a:pPr>
            <a:r>
              <a:rPr lang="he-IL" sz="2400" b="1" dirty="0">
                <a:latin typeface="Calibri" panose="020F0502020204030204" pitchFamily="34" charset="0"/>
                <a:cs typeface="Calibri" panose="020F0502020204030204" pitchFamily="34" charset="0"/>
              </a:rPr>
              <a:t>ובשלב מאוחר יותר? </a:t>
            </a:r>
            <a:r>
              <a:rPr lang="he-IL" sz="2400" dirty="0">
                <a:latin typeface="Calibri" panose="020F0502020204030204" pitchFamily="34" charset="0"/>
                <a:cs typeface="Calibri" panose="020F0502020204030204" pitchFamily="34" charset="0"/>
              </a:rPr>
              <a:t>הסימנים מתחלפים בהרגשת כבדות ועייפות</a:t>
            </a:r>
            <a:r>
              <a:rPr lang="he-IL" sz="2400" b="1" dirty="0">
                <a:latin typeface="Calibri" panose="020F0502020204030204" pitchFamily="34" charset="0"/>
                <a:cs typeface="Calibri" panose="020F0502020204030204" pitchFamily="34" charset="0"/>
              </a:rPr>
              <a:t> </a:t>
            </a:r>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38000"/>
                    </a14:imgEffect>
                  </a14:imgLayer>
                </a14:imgProps>
              </a:ext>
              <a:ext uri="{28A0092B-C50C-407E-A947-70E740481C1C}">
                <a14:useLocalDpi xmlns:a14="http://schemas.microsoft.com/office/drawing/2010/main" val="0"/>
              </a:ext>
            </a:extLst>
          </a:blip>
          <a:srcRect/>
          <a:stretch>
            <a:fillRect/>
          </a:stretch>
        </p:blipFill>
        <p:spPr bwMode="auto">
          <a:xfrm>
            <a:off x="251520" y="332656"/>
            <a:ext cx="2409825" cy="1895475"/>
          </a:xfrm>
          <a:prstGeom prst="rect">
            <a:avLst/>
          </a:prstGeom>
          <a:solidFill>
            <a:schemeClr val="bg1">
              <a:lumMod val="50000"/>
              <a:lumOff val="50000"/>
            </a:schemeClr>
          </a:solidFill>
          <a:ln/>
          <a:effectLst>
            <a:glow rad="228600">
              <a:schemeClr val="accent1">
                <a:satMod val="175000"/>
                <a:alpha val="40000"/>
              </a:schemeClr>
            </a:glow>
            <a:outerShdw blurRad="50800" dist="38100" dir="14700000" algn="t" rotWithShape="0">
              <a:srgbClr val="000000">
                <a:alpha val="60000"/>
              </a:srgbClr>
            </a:outerShdw>
            <a:reflection blurRad="6350" stA="50000" endA="300" endPos="90000" dist="50800" dir="5400000" sy="-100000" algn="bl" rotWithShape="0"/>
            <a:softEdge rad="635000"/>
          </a:effectLst>
          <a:scene3d>
            <a:camera prst="perspectiveFront"/>
            <a:lightRig rig="threePt" dir="t"/>
          </a:scene3d>
        </p:spPr>
        <p:style>
          <a:lnRef idx="1">
            <a:schemeClr val="dk1"/>
          </a:lnRef>
          <a:fillRef idx="3">
            <a:schemeClr val="dk1"/>
          </a:fillRef>
          <a:effectRef idx="2">
            <a:schemeClr val="dk1"/>
          </a:effectRef>
          <a:fontRef idx="minor">
            <a:schemeClr val="lt1"/>
          </a:fontRef>
        </p:style>
      </p:pic>
      <p:sp>
        <p:nvSpPr>
          <p:cNvPr id="4" name="חץ שמאלה 3"/>
          <p:cNvSpPr/>
          <p:nvPr/>
        </p:nvSpPr>
        <p:spPr>
          <a:xfrm>
            <a:off x="5009954" y="3501008"/>
            <a:ext cx="376808" cy="2617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חץ שמאלה 6"/>
          <p:cNvSpPr/>
          <p:nvPr/>
        </p:nvSpPr>
        <p:spPr>
          <a:xfrm>
            <a:off x="3131840" y="3501008"/>
            <a:ext cx="376808" cy="2617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כותרת 7">
            <a:extLst>
              <a:ext uri="{FF2B5EF4-FFF2-40B4-BE49-F238E27FC236}">
                <a16:creationId xmlns="" xmlns:a16="http://schemas.microsoft.com/office/drawing/2014/main" id="{20C4B7B4-9F2D-4F50-B761-BE986AB40154}"/>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קנאביס</a:t>
            </a:r>
          </a:p>
        </p:txBody>
      </p:sp>
    </p:spTree>
    <p:extLst>
      <p:ext uri="{BB962C8B-B14F-4D97-AF65-F5344CB8AC3E}">
        <p14:creationId xmlns:p14="http://schemas.microsoft.com/office/powerpoint/2010/main" val="258364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7">
            <a:extLst>
              <a:ext uri="{FF2B5EF4-FFF2-40B4-BE49-F238E27FC236}">
                <a16:creationId xmlns="" xmlns:a16="http://schemas.microsoft.com/office/drawing/2014/main" id="{73884D35-1EE6-49DF-BE4C-8E1AA203701D}"/>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תופעות לוואי</a:t>
            </a:r>
          </a:p>
        </p:txBody>
      </p:sp>
      <p:sp>
        <p:nvSpPr>
          <p:cNvPr id="9" name="כותרת 7">
            <a:extLst>
              <a:ext uri="{FF2B5EF4-FFF2-40B4-BE49-F238E27FC236}">
                <a16:creationId xmlns="" xmlns:a16="http://schemas.microsoft.com/office/drawing/2014/main" id="{78E0BB08-DE16-4F37-85E8-3144F35A131A}"/>
              </a:ext>
            </a:extLst>
          </p:cNvPr>
          <p:cNvSpPr txBox="1">
            <a:spLocks/>
          </p:cNvSpPr>
          <p:nvPr/>
        </p:nvSpPr>
        <p:spPr>
          <a:xfrm>
            <a:off x="165962" y="2348880"/>
            <a:ext cx="8451632" cy="2329852"/>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השפעת הסם על המוח נמשכת בין 12 ל-24 שעות</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אובדן של תחושת הזמן, המרחב, הקואורדינציה</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אובדן זמני של זיכרון, בלבול וכושר שיפוט לקוי</a:t>
            </a:r>
          </a:p>
        </p:txBody>
      </p:sp>
    </p:spTree>
    <p:extLst>
      <p:ext uri="{BB962C8B-B14F-4D97-AF65-F5344CB8AC3E}">
        <p14:creationId xmlns:p14="http://schemas.microsoft.com/office/powerpoint/2010/main" val="872816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7">
            <a:extLst>
              <a:ext uri="{FF2B5EF4-FFF2-40B4-BE49-F238E27FC236}">
                <a16:creationId xmlns="" xmlns:a16="http://schemas.microsoft.com/office/drawing/2014/main" id="{DDA1281E-27AF-4BC5-A98A-9C0C68B42A7C}"/>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מריחואנה לא ממכרת – לא נכון!</a:t>
            </a:r>
          </a:p>
        </p:txBody>
      </p:sp>
      <p:sp>
        <p:nvSpPr>
          <p:cNvPr id="7" name="כותרת 7">
            <a:extLst>
              <a:ext uri="{FF2B5EF4-FFF2-40B4-BE49-F238E27FC236}">
                <a16:creationId xmlns="" xmlns:a16="http://schemas.microsoft.com/office/drawing/2014/main" id="{D215AFAF-B1BD-496D-96EA-83353A1183F7}"/>
              </a:ext>
            </a:extLst>
          </p:cNvPr>
          <p:cNvSpPr txBox="1">
            <a:spLocks/>
          </p:cNvSpPr>
          <p:nvPr/>
        </p:nvSpPr>
        <p:spPr>
          <a:xfrm>
            <a:off x="165962" y="2348880"/>
            <a:ext cx="8451632" cy="2329852"/>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יותר ויותר משתמשים המגלים תסמיני התמכרות</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התמכרות נפשית לסם</a:t>
            </a:r>
          </a:p>
          <a:p>
            <a:pPr marL="457200" indent="-457200" algn="r">
              <a:lnSpc>
                <a:spcPct val="150000"/>
              </a:lnSpc>
              <a:spcAft>
                <a:spcPts val="600"/>
              </a:spcAft>
              <a:buFont typeface="Arial" panose="020B0604020202020204" pitchFamily="34" charset="0"/>
              <a:buChar char="•"/>
            </a:pPr>
            <a:r>
              <a:rPr lang="en-US" b="1" dirty="0">
                <a:latin typeface="Calibri" panose="020F0502020204030204" pitchFamily="34" charset="0"/>
                <a:cs typeface="Calibri" panose="020F0502020204030204" pitchFamily="34" charset="0"/>
              </a:rPr>
              <a:t>feeling</a:t>
            </a:r>
          </a:p>
        </p:txBody>
      </p:sp>
    </p:spTree>
    <p:extLst>
      <p:ext uri="{BB962C8B-B14F-4D97-AF65-F5344CB8AC3E}">
        <p14:creationId xmlns:p14="http://schemas.microsoft.com/office/powerpoint/2010/main" val="97511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7">
            <a:extLst>
              <a:ext uri="{FF2B5EF4-FFF2-40B4-BE49-F238E27FC236}">
                <a16:creationId xmlns="" xmlns:a16="http://schemas.microsoft.com/office/drawing/2014/main" id="{2A5F64B5-F396-4EF3-A5FD-5D6236D72727}"/>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אז למה גורם </a:t>
            </a:r>
            <a:r>
              <a:rPr lang="en-US" sz="4800" b="1" dirty="0">
                <a:latin typeface="Calibri" panose="020F0502020204030204" pitchFamily="34" charset="0"/>
                <a:cs typeface="Calibri" panose="020F0502020204030204" pitchFamily="34" charset="0"/>
              </a:rPr>
              <a:t>THC</a:t>
            </a:r>
            <a:r>
              <a:rPr lang="he-IL" sz="4800" b="1" dirty="0">
                <a:latin typeface="Calibri" panose="020F0502020204030204" pitchFamily="34" charset="0"/>
                <a:cs typeface="Calibri" panose="020F0502020204030204" pitchFamily="34" charset="0"/>
              </a:rPr>
              <a:t>?</a:t>
            </a:r>
          </a:p>
        </p:txBody>
      </p:sp>
      <p:sp>
        <p:nvSpPr>
          <p:cNvPr id="8" name="כותרת 7">
            <a:extLst>
              <a:ext uri="{FF2B5EF4-FFF2-40B4-BE49-F238E27FC236}">
                <a16:creationId xmlns="" xmlns:a16="http://schemas.microsoft.com/office/drawing/2014/main" id="{019D309F-6DA0-44FE-B2C8-F8E6EF01F8A1}"/>
              </a:ext>
            </a:extLst>
          </p:cNvPr>
          <p:cNvSpPr txBox="1">
            <a:spLocks/>
          </p:cNvSpPr>
          <p:nvPr/>
        </p:nvSpPr>
        <p:spPr>
          <a:xfrm>
            <a:off x="395536" y="2348880"/>
            <a:ext cx="8352928" cy="4824536"/>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חומר פסיכו-אקטיבי שעלול לשבש את פעילות המוח</a:t>
            </a:r>
          </a:p>
          <a:p>
            <a:pPr marL="457200" indent="-457200" algn="r">
              <a:lnSpc>
                <a:spcPct val="10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גורם מעין קצר ונתק בין תאי המוח באזור האחראי על פעולת הזיכרון </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נוצרת פגיעה בזיכרון קצר הטווח</a:t>
            </a:r>
          </a:p>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ירידה ביכולת לעבוד, ללמוד ולתפקד.</a:t>
            </a:r>
          </a:p>
        </p:txBody>
      </p:sp>
    </p:spTree>
    <p:extLst>
      <p:ext uri="{BB962C8B-B14F-4D97-AF65-F5344CB8AC3E}">
        <p14:creationId xmlns:p14="http://schemas.microsoft.com/office/powerpoint/2010/main" val="2073056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412776"/>
            <a:ext cx="2743200" cy="1954907"/>
          </a:xfrm>
          <a:prstGeom prst="rect">
            <a:avLst/>
          </a:prstGeom>
          <a:noFill/>
          <a:ln>
            <a:noFill/>
          </a:ln>
          <a:effectLst>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1412776"/>
            <a:ext cx="2857500" cy="1524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4282320"/>
            <a:ext cx="3419872" cy="2564904"/>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71752" y="4293096"/>
            <a:ext cx="4752528" cy="2237649"/>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כותרת 7">
            <a:extLst>
              <a:ext uri="{FF2B5EF4-FFF2-40B4-BE49-F238E27FC236}">
                <a16:creationId xmlns="" xmlns:a16="http://schemas.microsoft.com/office/drawing/2014/main" id="{85C28F14-911B-493D-B6EE-7A166DCA26AC}"/>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קנאביס  אמא ואבא של...</a:t>
            </a:r>
          </a:p>
        </p:txBody>
      </p:sp>
      <p:sp>
        <p:nvSpPr>
          <p:cNvPr id="12" name="כותרת 7">
            <a:extLst>
              <a:ext uri="{FF2B5EF4-FFF2-40B4-BE49-F238E27FC236}">
                <a16:creationId xmlns="" xmlns:a16="http://schemas.microsoft.com/office/drawing/2014/main" id="{554FAFDC-AFD3-4E26-8E31-A92B74B32ADA}"/>
              </a:ext>
            </a:extLst>
          </p:cNvPr>
          <p:cNvSpPr txBox="1">
            <a:spLocks/>
          </p:cNvSpPr>
          <p:nvPr/>
        </p:nvSpPr>
        <p:spPr>
          <a:xfrm>
            <a:off x="2051720" y="2657159"/>
            <a:ext cx="3055153" cy="583969"/>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3400" b="1" dirty="0">
                <a:latin typeface="Calibri" panose="020F0502020204030204" pitchFamily="34" charset="0"/>
                <a:cs typeface="Calibri" panose="020F0502020204030204" pitchFamily="34" charset="0"/>
              </a:rPr>
              <a:t>מריחואנה</a:t>
            </a:r>
          </a:p>
        </p:txBody>
      </p:sp>
      <p:sp>
        <p:nvSpPr>
          <p:cNvPr id="14" name="כותרת 7">
            <a:extLst>
              <a:ext uri="{FF2B5EF4-FFF2-40B4-BE49-F238E27FC236}">
                <a16:creationId xmlns="" xmlns:a16="http://schemas.microsoft.com/office/drawing/2014/main" id="{623A45E9-D5FA-44B1-ACD9-1E769A48BDF3}"/>
              </a:ext>
            </a:extLst>
          </p:cNvPr>
          <p:cNvSpPr txBox="1">
            <a:spLocks/>
          </p:cNvSpPr>
          <p:nvPr/>
        </p:nvSpPr>
        <p:spPr>
          <a:xfrm>
            <a:off x="1540804" y="3777687"/>
            <a:ext cx="3055153" cy="540436"/>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3400" b="1" dirty="0">
                <a:latin typeface="Calibri" panose="020F0502020204030204" pitchFamily="34" charset="0"/>
                <a:cs typeface="Calibri" panose="020F0502020204030204" pitchFamily="34" charset="0"/>
              </a:rPr>
              <a:t>ג'אראס</a:t>
            </a:r>
          </a:p>
        </p:txBody>
      </p:sp>
      <p:sp>
        <p:nvSpPr>
          <p:cNvPr id="15" name="כותרת 7">
            <a:extLst>
              <a:ext uri="{FF2B5EF4-FFF2-40B4-BE49-F238E27FC236}">
                <a16:creationId xmlns="" xmlns:a16="http://schemas.microsoft.com/office/drawing/2014/main" id="{797990CA-332B-4AFB-9813-89CB5F4385BC}"/>
              </a:ext>
            </a:extLst>
          </p:cNvPr>
          <p:cNvSpPr txBox="1">
            <a:spLocks/>
          </p:cNvSpPr>
          <p:nvPr/>
        </p:nvSpPr>
        <p:spPr>
          <a:xfrm>
            <a:off x="4484583" y="3717661"/>
            <a:ext cx="3055153" cy="535168"/>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3400" b="1" dirty="0">
                <a:latin typeface="Calibri" panose="020F0502020204030204" pitchFamily="34" charset="0"/>
                <a:cs typeface="Calibri" panose="020F0502020204030204" pitchFamily="34" charset="0"/>
              </a:rPr>
              <a:t>שמן קנאביס</a:t>
            </a:r>
          </a:p>
        </p:txBody>
      </p:sp>
      <p:sp>
        <p:nvSpPr>
          <p:cNvPr id="16" name="כותרת 7">
            <a:extLst>
              <a:ext uri="{FF2B5EF4-FFF2-40B4-BE49-F238E27FC236}">
                <a16:creationId xmlns="" xmlns:a16="http://schemas.microsoft.com/office/drawing/2014/main" id="{8786CDAF-CC37-4DD3-8F20-EC1ED70AFD5D}"/>
              </a:ext>
            </a:extLst>
          </p:cNvPr>
          <p:cNvSpPr txBox="1">
            <a:spLocks/>
          </p:cNvSpPr>
          <p:nvPr/>
        </p:nvSpPr>
        <p:spPr>
          <a:xfrm>
            <a:off x="6088847" y="2970303"/>
            <a:ext cx="3055153" cy="535168"/>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3400" b="1" dirty="0">
                <a:latin typeface="Calibri" panose="020F0502020204030204" pitchFamily="34" charset="0"/>
                <a:cs typeface="Calibri" panose="020F0502020204030204" pitchFamily="34" charset="0"/>
              </a:rPr>
              <a:t>חשיש</a:t>
            </a:r>
          </a:p>
        </p:txBody>
      </p:sp>
    </p:spTree>
    <p:extLst>
      <p:ext uri="{BB962C8B-B14F-4D97-AF65-F5344CB8AC3E}">
        <p14:creationId xmlns:p14="http://schemas.microsoft.com/office/powerpoint/2010/main" val="2973670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7">
            <a:extLst>
              <a:ext uri="{FF2B5EF4-FFF2-40B4-BE49-F238E27FC236}">
                <a16:creationId xmlns="" xmlns:a16="http://schemas.microsoft.com/office/drawing/2014/main" id="{3D3428DE-9A8D-4D5D-86D2-853C51456A30}"/>
              </a:ext>
            </a:extLst>
          </p:cNvPr>
          <p:cNvSpPr txBox="1">
            <a:spLocks/>
          </p:cNvSpPr>
          <p:nvPr/>
        </p:nvSpPr>
        <p:spPr>
          <a:xfrm>
            <a:off x="840730" y="715114"/>
            <a:ext cx="7776864" cy="1059305"/>
          </a:xfrm>
          <a:prstGeom prst="rect">
            <a:avLst/>
          </a:prstGeom>
        </p:spPr>
        <p:txBody>
          <a:bodyPr vert="horz" lIns="91440" tIns="45720" rIns="91440" bIns="45720" rtlCol="0" anchor="t">
            <a:norm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he-IL" sz="4800" b="1" dirty="0">
                <a:latin typeface="Calibri" panose="020F0502020204030204" pitchFamily="34" charset="0"/>
                <a:cs typeface="Calibri" panose="020F0502020204030204" pitchFamily="34" charset="0"/>
              </a:rPr>
              <a:t>סמים קלים – מה זה?</a:t>
            </a:r>
          </a:p>
        </p:txBody>
      </p:sp>
      <p:sp>
        <p:nvSpPr>
          <p:cNvPr id="8" name="כותרת 7">
            <a:extLst>
              <a:ext uri="{FF2B5EF4-FFF2-40B4-BE49-F238E27FC236}">
                <a16:creationId xmlns="" xmlns:a16="http://schemas.microsoft.com/office/drawing/2014/main" id="{D4A69DAF-3498-4BB6-94A9-95EDEF56C83F}"/>
              </a:ext>
            </a:extLst>
          </p:cNvPr>
          <p:cNvSpPr txBox="1">
            <a:spLocks/>
          </p:cNvSpPr>
          <p:nvPr/>
        </p:nvSpPr>
        <p:spPr>
          <a:xfrm>
            <a:off x="251520" y="1772816"/>
            <a:ext cx="8568952" cy="4824536"/>
          </a:xfrm>
          <a:prstGeom prst="rect">
            <a:avLst/>
          </a:prstGeom>
        </p:spPr>
        <p:txBody>
          <a:bodyPr vert="horz" lIns="91440" tIns="45720" rIns="91440" bIns="45720" rtlCol="0" anchor="t">
            <a:noAutofit/>
          </a:bodyPr>
          <a:lstStyle>
            <a:lvl1pPr algn="l" defTabSz="685800" rtl="1"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marL="457200" indent="-457200" algn="r">
              <a:lnSpc>
                <a:spcPct val="15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סמים שאי אפשר למות מהם כתוצאה ישירה משימוש</a:t>
            </a:r>
          </a:p>
          <a:p>
            <a:pPr algn="ctr">
              <a:lnSpc>
                <a:spcPct val="100000"/>
              </a:lnSpc>
              <a:spcAft>
                <a:spcPts val="600"/>
              </a:spcAft>
            </a:pPr>
            <a:r>
              <a:rPr lang="he-IL" sz="3800" b="1" dirty="0">
                <a:latin typeface="Calibri" panose="020F0502020204030204" pitchFamily="34" charset="0"/>
                <a:cs typeface="Calibri" panose="020F0502020204030204" pitchFamily="34" charset="0"/>
              </a:rPr>
              <a:t>אבל:</a:t>
            </a:r>
          </a:p>
          <a:p>
            <a:pPr marL="457200" indent="-457200" algn="r">
              <a:lnSpc>
                <a:spcPct val="100000"/>
              </a:lnSpc>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שינויי מצב רוח מובילים לרוב לדיכאון, חוסר מוטיבציה, תחושות חוסר ערך ואדישות.</a:t>
            </a:r>
          </a:p>
          <a:p>
            <a:pPr marL="457200" indent="-457200" algn="r">
              <a:lnSpc>
                <a:spcPct val="100000"/>
              </a:lnSpc>
              <a:spcBef>
                <a:spcPts val="600"/>
              </a:spcBef>
              <a:spcAft>
                <a:spcPts val="600"/>
              </a:spcAft>
              <a:buFont typeface="Arial" panose="020B0604020202020204" pitchFamily="34" charset="0"/>
              <a:buChar char="•"/>
            </a:pPr>
            <a:r>
              <a:rPr lang="he-IL" b="1" dirty="0">
                <a:latin typeface="Calibri" panose="020F0502020204030204" pitchFamily="34" charset="0"/>
                <a:cs typeface="Calibri" panose="020F0502020204030204" pitchFamily="34" charset="0"/>
              </a:rPr>
              <a:t>כל אלה עלולים להוביל להתאבדות, ומסבירים את הקשר הישיר בין שימוש בקנאביס והתאבדויות בקרב בני נוער</a:t>
            </a:r>
          </a:p>
        </p:txBody>
      </p:sp>
    </p:spTree>
    <p:extLst>
      <p:ext uri="{BB962C8B-B14F-4D97-AF65-F5344CB8AC3E}">
        <p14:creationId xmlns:p14="http://schemas.microsoft.com/office/powerpoint/2010/main" val="1932453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TotalTime>
  <Words>1812</Words>
  <Application>Microsoft Office PowerPoint</Application>
  <PresentationFormat>‫הצגה על המסך (4:3)</PresentationFormat>
  <Paragraphs>275</Paragraphs>
  <Slides>25</Slides>
  <Notes>17</Notes>
  <HiddenSlides>0</HiddenSlides>
  <MMClips>0</MMClips>
  <ScaleCrop>false</ScaleCrop>
  <HeadingPairs>
    <vt:vector size="4" baseType="variant">
      <vt:variant>
        <vt:lpstr>ערכת נושא</vt:lpstr>
      </vt:variant>
      <vt:variant>
        <vt:i4>1</vt:i4>
      </vt:variant>
      <vt:variant>
        <vt:lpstr>כותרות שקופיות</vt:lpstr>
      </vt:variant>
      <vt:variant>
        <vt:i4>25</vt:i4>
      </vt:variant>
    </vt:vector>
  </HeadingPairs>
  <TitlesOfParts>
    <vt:vector size="26" baseType="lpstr">
      <vt:lpstr>ערכת נושא Office</vt:lpstr>
      <vt:lpstr>קנאביס וצרות אחרות</vt:lpstr>
      <vt:lpstr>מצגת של PowerPoint</vt:lpstr>
      <vt:lpstr>סוגי סמים</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63</cp:revision>
  <dcterms:created xsi:type="dcterms:W3CDTF">2018-01-24T08:49:51Z</dcterms:created>
  <dcterms:modified xsi:type="dcterms:W3CDTF">2019-12-03T19:07:27Z</dcterms:modified>
</cp:coreProperties>
</file>