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40" r:id="rId1"/>
  </p:sldMasterIdLst>
  <p:notesMasterIdLst>
    <p:notesMasterId r:id="rId30"/>
  </p:notesMasterIdLst>
  <p:sldIdLst>
    <p:sldId id="256" r:id="rId2"/>
    <p:sldId id="257" r:id="rId3"/>
    <p:sldId id="258" r:id="rId4"/>
    <p:sldId id="259" r:id="rId5"/>
    <p:sldId id="260" r:id="rId6"/>
    <p:sldId id="261" r:id="rId7"/>
    <p:sldId id="279" r:id="rId8"/>
    <p:sldId id="262" r:id="rId9"/>
    <p:sldId id="263" r:id="rId10"/>
    <p:sldId id="264" r:id="rId11"/>
    <p:sldId id="265" r:id="rId12"/>
    <p:sldId id="269" r:id="rId13"/>
    <p:sldId id="266" r:id="rId14"/>
    <p:sldId id="305" r:id="rId15"/>
    <p:sldId id="306" r:id="rId16"/>
    <p:sldId id="268" r:id="rId17"/>
    <p:sldId id="271" r:id="rId18"/>
    <p:sldId id="301" r:id="rId19"/>
    <p:sldId id="302" r:id="rId20"/>
    <p:sldId id="277" r:id="rId21"/>
    <p:sldId id="307" r:id="rId22"/>
    <p:sldId id="304" r:id="rId23"/>
    <p:sldId id="303" r:id="rId24"/>
    <p:sldId id="276" r:id="rId25"/>
    <p:sldId id="297" r:id="rId26"/>
    <p:sldId id="298" r:id="rId27"/>
    <p:sldId id="300" r:id="rId28"/>
    <p:sldId id="308" r:id="rId2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706" autoAdjust="0"/>
    <p:restoredTop sz="94662" autoAdjust="0"/>
  </p:normalViewPr>
  <p:slideViewPr>
    <p:cSldViewPr>
      <p:cViewPr>
        <p:scale>
          <a:sx n="77" d="100"/>
          <a:sy n="77" d="100"/>
        </p:scale>
        <p:origin x="-1188" y="-72"/>
      </p:cViewPr>
      <p:guideLst>
        <p:guide orient="horz" pos="2160"/>
        <p:guide pos="2880"/>
      </p:guideLst>
    </p:cSldViewPr>
  </p:slideViewPr>
  <p:outlineViewPr>
    <p:cViewPr>
      <p:scale>
        <a:sx n="33" d="100"/>
        <a:sy n="33" d="100"/>
      </p:scale>
      <p:origin x="0" y="71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B47499-CAE9-45AD-AD63-E664665ADF27}" type="doc">
      <dgm:prSet loTypeId="urn:microsoft.com/office/officeart/2005/8/layout/venn2" loCatId="relationship" qsTypeId="urn:microsoft.com/office/officeart/2005/8/quickstyle/3d1" qsCatId="3D" csTypeId="urn:microsoft.com/office/officeart/2005/8/colors/accent1_4" csCatId="accent1" phldr="1"/>
      <dgm:spPr/>
      <dgm:t>
        <a:bodyPr/>
        <a:lstStyle/>
        <a:p>
          <a:pPr rtl="1"/>
          <a:endParaRPr lang="he-IL"/>
        </a:p>
      </dgm:t>
    </dgm:pt>
    <dgm:pt modelId="{D0096664-855D-415F-BB63-9594E6AEE988}">
      <dgm:prSet phldrT="[Text]" custT="1"/>
      <dgm:spPr/>
      <dgm:t>
        <a:bodyPr/>
        <a:lstStyle/>
        <a:p>
          <a:pPr rtl="1"/>
          <a:r>
            <a:rPr lang="he-IL" sz="2400" b="1" dirty="0">
              <a:latin typeface="Calibri" panose="020F0502020204030204" pitchFamily="34" charset="0"/>
              <a:cs typeface="Calibri" panose="020F0502020204030204" pitchFamily="34" charset="0"/>
            </a:rPr>
            <a:t>משך זמן</a:t>
          </a:r>
        </a:p>
      </dgm:t>
    </dgm:pt>
    <dgm:pt modelId="{A6C76289-DB51-41D7-B96B-1D8984CAD96A}" type="parTrans" cxnId="{E010C137-34E3-405E-89DF-2318E56B861D}">
      <dgm:prSet/>
      <dgm:spPr/>
      <dgm:t>
        <a:bodyPr/>
        <a:lstStyle/>
        <a:p>
          <a:pPr rtl="1"/>
          <a:endParaRPr lang="he-IL" sz="2400" b="1">
            <a:latin typeface="Calibri" panose="020F0502020204030204" pitchFamily="34" charset="0"/>
            <a:cs typeface="Calibri" panose="020F0502020204030204" pitchFamily="34" charset="0"/>
          </a:endParaRPr>
        </a:p>
      </dgm:t>
    </dgm:pt>
    <dgm:pt modelId="{A7172808-92A9-475E-ADA6-7245C9EF64E0}" type="sibTrans" cxnId="{E010C137-34E3-405E-89DF-2318E56B861D}">
      <dgm:prSet/>
      <dgm:spPr/>
      <dgm:t>
        <a:bodyPr/>
        <a:lstStyle/>
        <a:p>
          <a:pPr rtl="1"/>
          <a:endParaRPr lang="he-IL" sz="2400" b="1">
            <a:latin typeface="Calibri" panose="020F0502020204030204" pitchFamily="34" charset="0"/>
            <a:cs typeface="Calibri" panose="020F0502020204030204" pitchFamily="34" charset="0"/>
          </a:endParaRPr>
        </a:p>
      </dgm:t>
    </dgm:pt>
    <dgm:pt modelId="{F5005B08-941F-4F50-8506-D308C1CC4336}">
      <dgm:prSet phldrT="[Text]" custT="1"/>
      <dgm:spPr/>
      <dgm:t>
        <a:bodyPr/>
        <a:lstStyle/>
        <a:p>
          <a:pPr rtl="1"/>
          <a:r>
            <a:rPr lang="he-IL" sz="2400" b="1" dirty="0">
              <a:latin typeface="Calibri" panose="020F0502020204030204" pitchFamily="34" charset="0"/>
              <a:cs typeface="Calibri" panose="020F0502020204030204" pitchFamily="34" charset="0"/>
            </a:rPr>
            <a:t>תדירות</a:t>
          </a:r>
        </a:p>
      </dgm:t>
    </dgm:pt>
    <dgm:pt modelId="{523BF525-021C-41A8-BCAD-8236A2D2C71C}" type="parTrans" cxnId="{E7E3B077-4239-46A2-ADCA-B9E71F00725D}">
      <dgm:prSet/>
      <dgm:spPr/>
      <dgm:t>
        <a:bodyPr/>
        <a:lstStyle/>
        <a:p>
          <a:pPr rtl="1"/>
          <a:endParaRPr lang="he-IL" sz="2400" b="1">
            <a:latin typeface="Calibri" panose="020F0502020204030204" pitchFamily="34" charset="0"/>
            <a:cs typeface="Calibri" panose="020F0502020204030204" pitchFamily="34" charset="0"/>
          </a:endParaRPr>
        </a:p>
      </dgm:t>
    </dgm:pt>
    <dgm:pt modelId="{219E0568-2F53-4A9E-8D5A-5F262DACDE31}" type="sibTrans" cxnId="{E7E3B077-4239-46A2-ADCA-B9E71F00725D}">
      <dgm:prSet/>
      <dgm:spPr/>
      <dgm:t>
        <a:bodyPr/>
        <a:lstStyle/>
        <a:p>
          <a:pPr rtl="1"/>
          <a:endParaRPr lang="he-IL" sz="2400" b="1">
            <a:latin typeface="Calibri" panose="020F0502020204030204" pitchFamily="34" charset="0"/>
            <a:cs typeface="Calibri" panose="020F0502020204030204" pitchFamily="34" charset="0"/>
          </a:endParaRPr>
        </a:p>
      </dgm:t>
    </dgm:pt>
    <dgm:pt modelId="{06049403-F867-49AF-B03F-4E7102597026}">
      <dgm:prSet phldrT="[Text]" custT="1"/>
      <dgm:spPr/>
      <dgm:t>
        <a:bodyPr/>
        <a:lstStyle/>
        <a:p>
          <a:pPr rtl="1"/>
          <a:r>
            <a:rPr lang="he-IL" sz="2400" b="1" dirty="0">
              <a:latin typeface="Calibri" panose="020F0502020204030204" pitchFamily="34" charset="0"/>
              <a:cs typeface="Calibri" panose="020F0502020204030204" pitchFamily="34" charset="0"/>
            </a:rPr>
            <a:t>עוצמה</a:t>
          </a:r>
        </a:p>
      </dgm:t>
    </dgm:pt>
    <dgm:pt modelId="{8503B16F-F86D-43D1-A7EC-FAED1D3A7E5D}" type="parTrans" cxnId="{5139E943-4D59-47BE-8FE4-E9A7C3960E6D}">
      <dgm:prSet/>
      <dgm:spPr/>
      <dgm:t>
        <a:bodyPr/>
        <a:lstStyle/>
        <a:p>
          <a:pPr rtl="1"/>
          <a:endParaRPr lang="he-IL" sz="2400" b="1">
            <a:latin typeface="Calibri" panose="020F0502020204030204" pitchFamily="34" charset="0"/>
            <a:cs typeface="Calibri" panose="020F0502020204030204" pitchFamily="34" charset="0"/>
          </a:endParaRPr>
        </a:p>
      </dgm:t>
    </dgm:pt>
    <dgm:pt modelId="{A63ABA16-6939-4F30-A87A-DD312D5008DE}" type="sibTrans" cxnId="{5139E943-4D59-47BE-8FE4-E9A7C3960E6D}">
      <dgm:prSet/>
      <dgm:spPr/>
      <dgm:t>
        <a:bodyPr/>
        <a:lstStyle/>
        <a:p>
          <a:pPr rtl="1"/>
          <a:endParaRPr lang="he-IL" sz="2400" b="1">
            <a:latin typeface="Calibri" panose="020F0502020204030204" pitchFamily="34" charset="0"/>
            <a:cs typeface="Calibri" panose="020F0502020204030204" pitchFamily="34" charset="0"/>
          </a:endParaRPr>
        </a:p>
      </dgm:t>
    </dgm:pt>
    <dgm:pt modelId="{BDF8016C-1B79-42BC-AB5D-655C9EF1C271}">
      <dgm:prSet phldrT="[Text]" custT="1"/>
      <dgm:spPr/>
      <dgm:t>
        <a:bodyPr/>
        <a:lstStyle/>
        <a:p>
          <a:pPr rtl="1"/>
          <a:r>
            <a:rPr lang="he-IL" sz="2400" b="1" dirty="0">
              <a:latin typeface="Calibri" panose="020F0502020204030204" pitchFamily="34" charset="0"/>
              <a:cs typeface="Calibri" panose="020F0502020204030204" pitchFamily="34" charset="0"/>
            </a:rPr>
            <a:t>ריבוי סימנים</a:t>
          </a:r>
        </a:p>
      </dgm:t>
    </dgm:pt>
    <dgm:pt modelId="{9C1C3D2C-91B9-4468-8F8B-41B356E11304}" type="parTrans" cxnId="{B5FE27EE-A38D-40B5-BA83-E6BEAF7573EF}">
      <dgm:prSet/>
      <dgm:spPr/>
      <dgm:t>
        <a:bodyPr/>
        <a:lstStyle/>
        <a:p>
          <a:pPr rtl="1"/>
          <a:endParaRPr lang="he-IL" sz="2400" b="1">
            <a:latin typeface="Calibri" panose="020F0502020204030204" pitchFamily="34" charset="0"/>
            <a:cs typeface="Calibri" panose="020F0502020204030204" pitchFamily="34" charset="0"/>
          </a:endParaRPr>
        </a:p>
      </dgm:t>
    </dgm:pt>
    <dgm:pt modelId="{60E47E66-6CF8-4000-A5FC-26AED4665249}" type="sibTrans" cxnId="{B5FE27EE-A38D-40B5-BA83-E6BEAF7573EF}">
      <dgm:prSet/>
      <dgm:spPr/>
      <dgm:t>
        <a:bodyPr/>
        <a:lstStyle/>
        <a:p>
          <a:pPr rtl="1"/>
          <a:endParaRPr lang="he-IL" sz="2400" b="1">
            <a:latin typeface="Calibri" panose="020F0502020204030204" pitchFamily="34" charset="0"/>
            <a:cs typeface="Calibri" panose="020F0502020204030204" pitchFamily="34" charset="0"/>
          </a:endParaRPr>
        </a:p>
      </dgm:t>
    </dgm:pt>
    <dgm:pt modelId="{D8F4B06D-0A54-4CC6-9796-3C492BFC2A43}" type="pres">
      <dgm:prSet presAssocID="{DBB47499-CAE9-45AD-AD63-E664665ADF27}" presName="Name0" presStyleCnt="0">
        <dgm:presLayoutVars>
          <dgm:chMax val="7"/>
          <dgm:resizeHandles val="exact"/>
        </dgm:presLayoutVars>
      </dgm:prSet>
      <dgm:spPr/>
      <dgm:t>
        <a:bodyPr/>
        <a:lstStyle/>
        <a:p>
          <a:pPr rtl="1"/>
          <a:endParaRPr lang="he-IL"/>
        </a:p>
      </dgm:t>
    </dgm:pt>
    <dgm:pt modelId="{9C4DA256-62F5-4808-8887-46F539BFDFD5}" type="pres">
      <dgm:prSet presAssocID="{DBB47499-CAE9-45AD-AD63-E664665ADF27}" presName="comp1" presStyleCnt="0"/>
      <dgm:spPr/>
    </dgm:pt>
    <dgm:pt modelId="{98A7E3BD-0A5B-4CC3-95D4-3C1DA3B4B3B3}" type="pres">
      <dgm:prSet presAssocID="{DBB47499-CAE9-45AD-AD63-E664665ADF27}" presName="circle1" presStyleLbl="node1" presStyleIdx="0" presStyleCnt="4" custScaleX="116295"/>
      <dgm:spPr/>
      <dgm:t>
        <a:bodyPr/>
        <a:lstStyle/>
        <a:p>
          <a:pPr rtl="1"/>
          <a:endParaRPr lang="he-IL"/>
        </a:p>
      </dgm:t>
    </dgm:pt>
    <dgm:pt modelId="{C6E9A27A-A325-42D0-BF61-FFCCB7EE143A}" type="pres">
      <dgm:prSet presAssocID="{DBB47499-CAE9-45AD-AD63-E664665ADF27}" presName="c1text" presStyleLbl="node1" presStyleIdx="0" presStyleCnt="4">
        <dgm:presLayoutVars>
          <dgm:bulletEnabled val="1"/>
        </dgm:presLayoutVars>
      </dgm:prSet>
      <dgm:spPr/>
      <dgm:t>
        <a:bodyPr/>
        <a:lstStyle/>
        <a:p>
          <a:pPr rtl="1"/>
          <a:endParaRPr lang="he-IL"/>
        </a:p>
      </dgm:t>
    </dgm:pt>
    <dgm:pt modelId="{81EAFEF0-B843-4738-90E9-5F404310ECD3}" type="pres">
      <dgm:prSet presAssocID="{DBB47499-CAE9-45AD-AD63-E664665ADF27}" presName="comp2" presStyleCnt="0"/>
      <dgm:spPr/>
    </dgm:pt>
    <dgm:pt modelId="{97818ADC-B788-450F-A9FF-6CE319A83866}" type="pres">
      <dgm:prSet presAssocID="{DBB47499-CAE9-45AD-AD63-E664665ADF27}" presName="circle2" presStyleLbl="node1" presStyleIdx="1" presStyleCnt="4" custScaleX="105502"/>
      <dgm:spPr/>
      <dgm:t>
        <a:bodyPr/>
        <a:lstStyle/>
        <a:p>
          <a:pPr rtl="1"/>
          <a:endParaRPr lang="he-IL"/>
        </a:p>
      </dgm:t>
    </dgm:pt>
    <dgm:pt modelId="{584C2B40-64EF-4DF5-BD22-D8F950AAEB9D}" type="pres">
      <dgm:prSet presAssocID="{DBB47499-CAE9-45AD-AD63-E664665ADF27}" presName="c2text" presStyleLbl="node1" presStyleIdx="1" presStyleCnt="4">
        <dgm:presLayoutVars>
          <dgm:bulletEnabled val="1"/>
        </dgm:presLayoutVars>
      </dgm:prSet>
      <dgm:spPr/>
      <dgm:t>
        <a:bodyPr/>
        <a:lstStyle/>
        <a:p>
          <a:pPr rtl="1"/>
          <a:endParaRPr lang="he-IL"/>
        </a:p>
      </dgm:t>
    </dgm:pt>
    <dgm:pt modelId="{D268610F-151C-4089-8A13-726D5931F726}" type="pres">
      <dgm:prSet presAssocID="{DBB47499-CAE9-45AD-AD63-E664665ADF27}" presName="comp3" presStyleCnt="0"/>
      <dgm:spPr/>
    </dgm:pt>
    <dgm:pt modelId="{2448D860-0E0C-4BAF-9C18-EDA7FD75E81B}" type="pres">
      <dgm:prSet presAssocID="{DBB47499-CAE9-45AD-AD63-E664665ADF27}" presName="circle3" presStyleLbl="node1" presStyleIdx="2" presStyleCnt="4" custScaleX="111139"/>
      <dgm:spPr/>
      <dgm:t>
        <a:bodyPr/>
        <a:lstStyle/>
        <a:p>
          <a:pPr rtl="1"/>
          <a:endParaRPr lang="he-IL"/>
        </a:p>
      </dgm:t>
    </dgm:pt>
    <dgm:pt modelId="{57C00F02-2F02-48DA-ADEA-5A1290B078D3}" type="pres">
      <dgm:prSet presAssocID="{DBB47499-CAE9-45AD-AD63-E664665ADF27}" presName="c3text" presStyleLbl="node1" presStyleIdx="2" presStyleCnt="4">
        <dgm:presLayoutVars>
          <dgm:bulletEnabled val="1"/>
        </dgm:presLayoutVars>
      </dgm:prSet>
      <dgm:spPr/>
      <dgm:t>
        <a:bodyPr/>
        <a:lstStyle/>
        <a:p>
          <a:pPr rtl="1"/>
          <a:endParaRPr lang="he-IL"/>
        </a:p>
      </dgm:t>
    </dgm:pt>
    <dgm:pt modelId="{52716675-84E5-40B6-B3F6-F549F3079298}" type="pres">
      <dgm:prSet presAssocID="{DBB47499-CAE9-45AD-AD63-E664665ADF27}" presName="comp4" presStyleCnt="0"/>
      <dgm:spPr/>
    </dgm:pt>
    <dgm:pt modelId="{32E1615B-5F07-4AEF-91AB-BC457D5874A6}" type="pres">
      <dgm:prSet presAssocID="{DBB47499-CAE9-45AD-AD63-E664665ADF27}" presName="circle4" presStyleLbl="node1" presStyleIdx="3" presStyleCnt="4" custScaleX="113553"/>
      <dgm:spPr/>
      <dgm:t>
        <a:bodyPr/>
        <a:lstStyle/>
        <a:p>
          <a:pPr rtl="1"/>
          <a:endParaRPr lang="he-IL"/>
        </a:p>
      </dgm:t>
    </dgm:pt>
    <dgm:pt modelId="{425F2D6C-8021-4BD9-914F-52086705BDC2}" type="pres">
      <dgm:prSet presAssocID="{DBB47499-CAE9-45AD-AD63-E664665ADF27}" presName="c4text" presStyleLbl="node1" presStyleIdx="3" presStyleCnt="4">
        <dgm:presLayoutVars>
          <dgm:bulletEnabled val="1"/>
        </dgm:presLayoutVars>
      </dgm:prSet>
      <dgm:spPr/>
      <dgm:t>
        <a:bodyPr/>
        <a:lstStyle/>
        <a:p>
          <a:pPr rtl="1"/>
          <a:endParaRPr lang="he-IL"/>
        </a:p>
      </dgm:t>
    </dgm:pt>
  </dgm:ptLst>
  <dgm:cxnLst>
    <dgm:cxn modelId="{E010C137-34E3-405E-89DF-2318E56B861D}" srcId="{DBB47499-CAE9-45AD-AD63-E664665ADF27}" destId="{D0096664-855D-415F-BB63-9594E6AEE988}" srcOrd="0" destOrd="0" parTransId="{A6C76289-DB51-41D7-B96B-1D8984CAD96A}" sibTransId="{A7172808-92A9-475E-ADA6-7245C9EF64E0}"/>
    <dgm:cxn modelId="{FB2D345A-502E-41BB-8690-DECCFBF86916}" type="presOf" srcId="{06049403-F867-49AF-B03F-4E7102597026}" destId="{57C00F02-2F02-48DA-ADEA-5A1290B078D3}" srcOrd="1" destOrd="0" presId="urn:microsoft.com/office/officeart/2005/8/layout/venn2"/>
    <dgm:cxn modelId="{D9F2A728-8A7B-4D6E-9DA8-747CF3ADD5C1}" type="presOf" srcId="{D0096664-855D-415F-BB63-9594E6AEE988}" destId="{98A7E3BD-0A5B-4CC3-95D4-3C1DA3B4B3B3}" srcOrd="0" destOrd="0" presId="urn:microsoft.com/office/officeart/2005/8/layout/venn2"/>
    <dgm:cxn modelId="{486A54F9-86E5-4269-BBE6-13D38DAD8F95}" type="presOf" srcId="{BDF8016C-1B79-42BC-AB5D-655C9EF1C271}" destId="{32E1615B-5F07-4AEF-91AB-BC457D5874A6}" srcOrd="0" destOrd="0" presId="urn:microsoft.com/office/officeart/2005/8/layout/venn2"/>
    <dgm:cxn modelId="{B12F743E-67C0-4915-8369-DB5A9D13E902}" type="presOf" srcId="{F5005B08-941F-4F50-8506-D308C1CC4336}" destId="{97818ADC-B788-450F-A9FF-6CE319A83866}" srcOrd="0" destOrd="0" presId="urn:microsoft.com/office/officeart/2005/8/layout/venn2"/>
    <dgm:cxn modelId="{1DF388A1-C3FA-4750-8D00-342A7350D9F6}" type="presOf" srcId="{D0096664-855D-415F-BB63-9594E6AEE988}" destId="{C6E9A27A-A325-42D0-BF61-FFCCB7EE143A}" srcOrd="1" destOrd="0" presId="urn:microsoft.com/office/officeart/2005/8/layout/venn2"/>
    <dgm:cxn modelId="{B5FE27EE-A38D-40B5-BA83-E6BEAF7573EF}" srcId="{DBB47499-CAE9-45AD-AD63-E664665ADF27}" destId="{BDF8016C-1B79-42BC-AB5D-655C9EF1C271}" srcOrd="3" destOrd="0" parTransId="{9C1C3D2C-91B9-4468-8F8B-41B356E11304}" sibTransId="{60E47E66-6CF8-4000-A5FC-26AED4665249}"/>
    <dgm:cxn modelId="{BB32EA1E-5C4C-4E99-9B8E-BD1E7F3042EA}" type="presOf" srcId="{DBB47499-CAE9-45AD-AD63-E664665ADF27}" destId="{D8F4B06D-0A54-4CC6-9796-3C492BFC2A43}" srcOrd="0" destOrd="0" presId="urn:microsoft.com/office/officeart/2005/8/layout/venn2"/>
    <dgm:cxn modelId="{E7E3B077-4239-46A2-ADCA-B9E71F00725D}" srcId="{DBB47499-CAE9-45AD-AD63-E664665ADF27}" destId="{F5005B08-941F-4F50-8506-D308C1CC4336}" srcOrd="1" destOrd="0" parTransId="{523BF525-021C-41A8-BCAD-8236A2D2C71C}" sibTransId="{219E0568-2F53-4A9E-8D5A-5F262DACDE31}"/>
    <dgm:cxn modelId="{F3F1E5B4-53A8-4AC4-8F8C-AAE2C1120F44}" type="presOf" srcId="{06049403-F867-49AF-B03F-4E7102597026}" destId="{2448D860-0E0C-4BAF-9C18-EDA7FD75E81B}" srcOrd="0" destOrd="0" presId="urn:microsoft.com/office/officeart/2005/8/layout/venn2"/>
    <dgm:cxn modelId="{52846310-095D-47D8-B386-D90FDD69C076}" type="presOf" srcId="{F5005B08-941F-4F50-8506-D308C1CC4336}" destId="{584C2B40-64EF-4DF5-BD22-D8F950AAEB9D}" srcOrd="1" destOrd="0" presId="urn:microsoft.com/office/officeart/2005/8/layout/venn2"/>
    <dgm:cxn modelId="{E913CE04-5D8F-4D68-926A-CC5EAEEA75D5}" type="presOf" srcId="{BDF8016C-1B79-42BC-AB5D-655C9EF1C271}" destId="{425F2D6C-8021-4BD9-914F-52086705BDC2}" srcOrd="1" destOrd="0" presId="urn:microsoft.com/office/officeart/2005/8/layout/venn2"/>
    <dgm:cxn modelId="{5139E943-4D59-47BE-8FE4-E9A7C3960E6D}" srcId="{DBB47499-CAE9-45AD-AD63-E664665ADF27}" destId="{06049403-F867-49AF-B03F-4E7102597026}" srcOrd="2" destOrd="0" parTransId="{8503B16F-F86D-43D1-A7EC-FAED1D3A7E5D}" sibTransId="{A63ABA16-6939-4F30-A87A-DD312D5008DE}"/>
    <dgm:cxn modelId="{3069B656-C241-4868-BFFA-EDC45657C340}" type="presParOf" srcId="{D8F4B06D-0A54-4CC6-9796-3C492BFC2A43}" destId="{9C4DA256-62F5-4808-8887-46F539BFDFD5}" srcOrd="0" destOrd="0" presId="urn:microsoft.com/office/officeart/2005/8/layout/venn2"/>
    <dgm:cxn modelId="{2AFE9737-9773-4132-B3D5-CCF4B09E8139}" type="presParOf" srcId="{9C4DA256-62F5-4808-8887-46F539BFDFD5}" destId="{98A7E3BD-0A5B-4CC3-95D4-3C1DA3B4B3B3}" srcOrd="0" destOrd="0" presId="urn:microsoft.com/office/officeart/2005/8/layout/venn2"/>
    <dgm:cxn modelId="{21FAD3E6-CABE-418A-A1DC-31A6B31129B6}" type="presParOf" srcId="{9C4DA256-62F5-4808-8887-46F539BFDFD5}" destId="{C6E9A27A-A325-42D0-BF61-FFCCB7EE143A}" srcOrd="1" destOrd="0" presId="urn:microsoft.com/office/officeart/2005/8/layout/venn2"/>
    <dgm:cxn modelId="{A61BE35D-5A33-4CDA-9F18-5FC309A0721B}" type="presParOf" srcId="{D8F4B06D-0A54-4CC6-9796-3C492BFC2A43}" destId="{81EAFEF0-B843-4738-90E9-5F404310ECD3}" srcOrd="1" destOrd="0" presId="urn:microsoft.com/office/officeart/2005/8/layout/venn2"/>
    <dgm:cxn modelId="{3F8C8542-9328-4044-9F13-0A47608046F0}" type="presParOf" srcId="{81EAFEF0-B843-4738-90E9-5F404310ECD3}" destId="{97818ADC-B788-450F-A9FF-6CE319A83866}" srcOrd="0" destOrd="0" presId="urn:microsoft.com/office/officeart/2005/8/layout/venn2"/>
    <dgm:cxn modelId="{2E8BB755-DEFC-439F-B3F3-32626109DAC3}" type="presParOf" srcId="{81EAFEF0-B843-4738-90E9-5F404310ECD3}" destId="{584C2B40-64EF-4DF5-BD22-D8F950AAEB9D}" srcOrd="1" destOrd="0" presId="urn:microsoft.com/office/officeart/2005/8/layout/venn2"/>
    <dgm:cxn modelId="{47E7D454-4566-4B84-84CD-9719568ABFD2}" type="presParOf" srcId="{D8F4B06D-0A54-4CC6-9796-3C492BFC2A43}" destId="{D268610F-151C-4089-8A13-726D5931F726}" srcOrd="2" destOrd="0" presId="urn:microsoft.com/office/officeart/2005/8/layout/venn2"/>
    <dgm:cxn modelId="{6E8FE0D1-1814-4FA3-ADF3-DDD7A1842D1D}" type="presParOf" srcId="{D268610F-151C-4089-8A13-726D5931F726}" destId="{2448D860-0E0C-4BAF-9C18-EDA7FD75E81B}" srcOrd="0" destOrd="0" presId="urn:microsoft.com/office/officeart/2005/8/layout/venn2"/>
    <dgm:cxn modelId="{F4C1BE6E-E9D0-47BC-BC0A-D756DDC48D99}" type="presParOf" srcId="{D268610F-151C-4089-8A13-726D5931F726}" destId="{57C00F02-2F02-48DA-ADEA-5A1290B078D3}" srcOrd="1" destOrd="0" presId="urn:microsoft.com/office/officeart/2005/8/layout/venn2"/>
    <dgm:cxn modelId="{085409C4-0331-47A6-8278-574F5BDE61A4}" type="presParOf" srcId="{D8F4B06D-0A54-4CC6-9796-3C492BFC2A43}" destId="{52716675-84E5-40B6-B3F6-F549F3079298}" srcOrd="3" destOrd="0" presId="urn:microsoft.com/office/officeart/2005/8/layout/venn2"/>
    <dgm:cxn modelId="{2B27373C-F41D-4B80-BB4E-83ED5EC5C7BE}" type="presParOf" srcId="{52716675-84E5-40B6-B3F6-F549F3079298}" destId="{32E1615B-5F07-4AEF-91AB-BC457D5874A6}" srcOrd="0" destOrd="0" presId="urn:microsoft.com/office/officeart/2005/8/layout/venn2"/>
    <dgm:cxn modelId="{3179AD34-D394-49BF-8D22-BC85477B8CFB}" type="presParOf" srcId="{52716675-84E5-40B6-B3F6-F549F3079298}" destId="{425F2D6C-8021-4BD9-914F-52086705BDC2}"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7E3BD-0A5B-4CC3-95D4-3C1DA3B4B3B3}">
      <dsp:nvSpPr>
        <dsp:cNvPr id="0" name=""/>
        <dsp:cNvSpPr/>
      </dsp:nvSpPr>
      <dsp:spPr>
        <a:xfrm>
          <a:off x="823642" y="0"/>
          <a:ext cx="4726228" cy="4064000"/>
        </a:xfrm>
        <a:prstGeom prst="ellipse">
          <a:avLst/>
        </a:prstGeom>
        <a:gradFill rotWithShape="0">
          <a:gsLst>
            <a:gs pos="0">
              <a:schemeClr val="accent1">
                <a:shade val="50000"/>
                <a:hueOff val="0"/>
                <a:satOff val="0"/>
                <a:lumOff val="0"/>
                <a:alphaOff val="0"/>
                <a:tint val="98000"/>
                <a:satMod val="110000"/>
                <a:lumMod val="104000"/>
              </a:schemeClr>
            </a:gs>
            <a:gs pos="69000">
              <a:schemeClr val="accent1">
                <a:shade val="50000"/>
                <a:hueOff val="0"/>
                <a:satOff val="0"/>
                <a:lumOff val="0"/>
                <a:alphaOff val="0"/>
                <a:shade val="88000"/>
                <a:satMod val="130000"/>
                <a:lumMod val="92000"/>
              </a:schemeClr>
            </a:gs>
            <a:gs pos="100000">
              <a:schemeClr val="accent1">
                <a:shade val="50000"/>
                <a:hueOff val="0"/>
                <a:satOff val="0"/>
                <a:lumOff val="0"/>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he-IL" sz="2400" b="1" kern="1200" dirty="0">
              <a:latin typeface="Calibri" panose="020F0502020204030204" pitchFamily="34" charset="0"/>
              <a:cs typeface="Calibri" panose="020F0502020204030204" pitchFamily="34" charset="0"/>
            </a:rPr>
            <a:t>משך זמן</a:t>
          </a:r>
        </a:p>
      </dsp:txBody>
      <dsp:txXfrm>
        <a:off x="2526030" y="203200"/>
        <a:ext cx="1321453" cy="609600"/>
      </dsp:txXfrm>
    </dsp:sp>
    <dsp:sp modelId="{97818ADC-B788-450F-A9FF-6CE319A83866}">
      <dsp:nvSpPr>
        <dsp:cNvPr id="0" name=""/>
        <dsp:cNvSpPr/>
      </dsp:nvSpPr>
      <dsp:spPr>
        <a:xfrm>
          <a:off x="1471716" y="812799"/>
          <a:ext cx="3430081" cy="3251200"/>
        </a:xfrm>
        <a:prstGeom prst="ellipse">
          <a:avLst/>
        </a:prstGeom>
        <a:gradFill rotWithShape="0">
          <a:gsLst>
            <a:gs pos="0">
              <a:schemeClr val="accent1">
                <a:shade val="50000"/>
                <a:hueOff val="240553"/>
                <a:satOff val="-19871"/>
                <a:lumOff val="24204"/>
                <a:alphaOff val="0"/>
                <a:tint val="98000"/>
                <a:satMod val="110000"/>
                <a:lumMod val="104000"/>
              </a:schemeClr>
            </a:gs>
            <a:gs pos="69000">
              <a:schemeClr val="accent1">
                <a:shade val="50000"/>
                <a:hueOff val="240553"/>
                <a:satOff val="-19871"/>
                <a:lumOff val="24204"/>
                <a:alphaOff val="0"/>
                <a:shade val="88000"/>
                <a:satMod val="130000"/>
                <a:lumMod val="92000"/>
              </a:schemeClr>
            </a:gs>
            <a:gs pos="100000">
              <a:schemeClr val="accent1">
                <a:shade val="50000"/>
                <a:hueOff val="240553"/>
                <a:satOff val="-19871"/>
                <a:lumOff val="24204"/>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he-IL" sz="2400" b="1" kern="1200" dirty="0">
              <a:latin typeface="Calibri" panose="020F0502020204030204" pitchFamily="34" charset="0"/>
              <a:cs typeface="Calibri" panose="020F0502020204030204" pitchFamily="34" charset="0"/>
            </a:rPr>
            <a:t>תדירות</a:t>
          </a:r>
        </a:p>
      </dsp:txBody>
      <dsp:txXfrm>
        <a:off x="2587350" y="1007871"/>
        <a:ext cx="1198813" cy="585216"/>
      </dsp:txXfrm>
    </dsp:sp>
    <dsp:sp modelId="{2448D860-0E0C-4BAF-9C18-EDA7FD75E81B}">
      <dsp:nvSpPr>
        <dsp:cNvPr id="0" name=""/>
        <dsp:cNvSpPr/>
      </dsp:nvSpPr>
      <dsp:spPr>
        <a:xfrm>
          <a:off x="1831750" y="1625599"/>
          <a:ext cx="2710013" cy="2438400"/>
        </a:xfrm>
        <a:prstGeom prst="ellipse">
          <a:avLst/>
        </a:prstGeom>
        <a:gradFill rotWithShape="0">
          <a:gsLst>
            <a:gs pos="0">
              <a:schemeClr val="accent1">
                <a:shade val="50000"/>
                <a:hueOff val="481106"/>
                <a:satOff val="-39743"/>
                <a:lumOff val="48408"/>
                <a:alphaOff val="0"/>
                <a:tint val="98000"/>
                <a:satMod val="110000"/>
                <a:lumMod val="104000"/>
              </a:schemeClr>
            </a:gs>
            <a:gs pos="69000">
              <a:schemeClr val="accent1">
                <a:shade val="50000"/>
                <a:hueOff val="481106"/>
                <a:satOff val="-39743"/>
                <a:lumOff val="48408"/>
                <a:alphaOff val="0"/>
                <a:shade val="88000"/>
                <a:satMod val="130000"/>
                <a:lumMod val="92000"/>
              </a:schemeClr>
            </a:gs>
            <a:gs pos="100000">
              <a:schemeClr val="accent1">
                <a:shade val="50000"/>
                <a:hueOff val="481106"/>
                <a:satOff val="-39743"/>
                <a:lumOff val="48408"/>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he-IL" sz="2400" b="1" kern="1200" dirty="0">
              <a:latin typeface="Calibri" panose="020F0502020204030204" pitchFamily="34" charset="0"/>
              <a:cs typeface="Calibri" panose="020F0502020204030204" pitchFamily="34" charset="0"/>
            </a:rPr>
            <a:t>עוצמה</a:t>
          </a:r>
        </a:p>
      </dsp:txBody>
      <dsp:txXfrm>
        <a:off x="2555323" y="1808479"/>
        <a:ext cx="1262866" cy="548640"/>
      </dsp:txXfrm>
    </dsp:sp>
    <dsp:sp modelId="{32E1615B-5F07-4AEF-91AB-BC457D5874A6}">
      <dsp:nvSpPr>
        <dsp:cNvPr id="0" name=""/>
        <dsp:cNvSpPr/>
      </dsp:nvSpPr>
      <dsp:spPr>
        <a:xfrm>
          <a:off x="2263798" y="2438399"/>
          <a:ext cx="1845917" cy="1625600"/>
        </a:xfrm>
        <a:prstGeom prst="ellipse">
          <a:avLst/>
        </a:prstGeom>
        <a:gradFill rotWithShape="0">
          <a:gsLst>
            <a:gs pos="0">
              <a:schemeClr val="accent1">
                <a:shade val="50000"/>
                <a:hueOff val="240553"/>
                <a:satOff val="-19871"/>
                <a:lumOff val="24204"/>
                <a:alphaOff val="0"/>
                <a:tint val="98000"/>
                <a:satMod val="110000"/>
                <a:lumMod val="104000"/>
              </a:schemeClr>
            </a:gs>
            <a:gs pos="69000">
              <a:schemeClr val="accent1">
                <a:shade val="50000"/>
                <a:hueOff val="240553"/>
                <a:satOff val="-19871"/>
                <a:lumOff val="24204"/>
                <a:alphaOff val="0"/>
                <a:shade val="88000"/>
                <a:satMod val="130000"/>
                <a:lumMod val="92000"/>
              </a:schemeClr>
            </a:gs>
            <a:gs pos="100000">
              <a:schemeClr val="accent1">
                <a:shade val="50000"/>
                <a:hueOff val="240553"/>
                <a:satOff val="-19871"/>
                <a:lumOff val="24204"/>
                <a:alphaOff val="0"/>
                <a:shade val="78000"/>
                <a:satMod val="130000"/>
                <a:lumMod val="92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he-IL" sz="2400" b="1" kern="1200" dirty="0">
              <a:latin typeface="Calibri" panose="020F0502020204030204" pitchFamily="34" charset="0"/>
              <a:cs typeface="Calibri" panose="020F0502020204030204" pitchFamily="34" charset="0"/>
            </a:rPr>
            <a:t>ריבוי סימנים</a:t>
          </a:r>
        </a:p>
      </dsp:txBody>
      <dsp:txXfrm>
        <a:off x="2534126" y="2844799"/>
        <a:ext cx="1305260" cy="812800"/>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31CF6E7-17D8-4DB6-90FF-27BFD5E30191}" type="datetimeFigureOut">
              <a:rPr lang="he-IL" smtClean="0"/>
              <a:t>ח'/אב/תשע"ט</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23542B9-BDF4-4604-870A-75185317F7BF}" type="slidenum">
              <a:rPr lang="he-IL" smtClean="0"/>
              <a:t>‹#›</a:t>
            </a:fld>
            <a:endParaRPr lang="he-IL"/>
          </a:p>
        </p:txBody>
      </p:sp>
    </p:spTree>
    <p:extLst>
      <p:ext uri="{BB962C8B-B14F-4D97-AF65-F5344CB8AC3E}">
        <p14:creationId xmlns:p14="http://schemas.microsoft.com/office/powerpoint/2010/main" val="122102557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psychiatry.org.il/%D7%90%D7%9C%D7%99%D7%9E%D7%95%D7%A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23542B9-BDF4-4604-870A-75185317F7BF}" type="slidenum">
              <a:rPr lang="he-IL" smtClean="0"/>
              <a:t>1</a:t>
            </a:fld>
            <a:endParaRPr lang="he-IL"/>
          </a:p>
        </p:txBody>
      </p:sp>
    </p:spTree>
    <p:extLst>
      <p:ext uri="{BB962C8B-B14F-4D97-AF65-F5344CB8AC3E}">
        <p14:creationId xmlns:p14="http://schemas.microsoft.com/office/powerpoint/2010/main" val="72149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אנחנו אורחים בחיים של האחר.</a:t>
            </a:r>
          </a:p>
          <a:p>
            <a:r>
              <a:rPr lang="he-IL" dirty="0"/>
              <a:t>קשר משמעותי כבסיס למאפשר לאחר לגלות את הערך העצמי שלו דרככם – זהו הנכס הגדול ביותר שיוכל לעזור לו לצאת ממצב מצוקה. </a:t>
            </a:r>
          </a:p>
          <a:p>
            <a:r>
              <a:rPr lang="he-IL" dirty="0"/>
              <a:t>מערכת תמיכה היא כוח אדיר</a:t>
            </a:r>
          </a:p>
          <a:p>
            <a:r>
              <a:rPr lang="he-IL" dirty="0"/>
              <a:t>מי שסומך עליכם יודע שאתם רוצים בטובתו </a:t>
            </a:r>
          </a:p>
          <a:p>
            <a:r>
              <a:rPr lang="he-IL" dirty="0"/>
              <a:t>להיות אותנטי – מי שמולנו מרגיש אותנו. איזו עמדה לנו יש? </a:t>
            </a:r>
          </a:p>
          <a:p>
            <a:r>
              <a:rPr lang="he-IL" dirty="0"/>
              <a:t> מה שחשוב זה הקשר!</a:t>
            </a:r>
          </a:p>
          <a:p>
            <a:endParaRPr lang="he-IL" dirty="0"/>
          </a:p>
        </p:txBody>
      </p:sp>
      <p:sp>
        <p:nvSpPr>
          <p:cNvPr id="4" name="מציין מיקום של מספר שקופית 3"/>
          <p:cNvSpPr>
            <a:spLocks noGrp="1"/>
          </p:cNvSpPr>
          <p:nvPr>
            <p:ph type="sldNum" sz="quarter" idx="10"/>
          </p:nvPr>
        </p:nvSpPr>
        <p:spPr/>
        <p:txBody>
          <a:bodyPr/>
          <a:lstStyle/>
          <a:p>
            <a:fld id="{36B18F7B-3A8E-4411-8B3C-478759138131}" type="slidenum">
              <a:rPr lang="he-IL" smtClean="0">
                <a:solidFill>
                  <a:prstClr val="black"/>
                </a:solidFill>
              </a:rPr>
              <a:pPr/>
              <a:t>23</a:t>
            </a:fld>
            <a:endParaRPr lang="he-IL">
              <a:solidFill>
                <a:prstClr val="black"/>
              </a:solidFill>
            </a:endParaRPr>
          </a:p>
        </p:txBody>
      </p:sp>
    </p:spTree>
    <p:extLst>
      <p:ext uri="{BB962C8B-B14F-4D97-AF65-F5344CB8AC3E}">
        <p14:creationId xmlns:p14="http://schemas.microsoft.com/office/powerpoint/2010/main" val="2360237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הקושי</a:t>
            </a:r>
            <a:r>
              <a:rPr lang="he-IL" baseline="0" dirty="0" smtClean="0"/>
              <a:t> המרכזי ממנו הם סובלים הוא קושי </a:t>
            </a:r>
            <a:r>
              <a:rPr lang="he-IL" baseline="0" dirty="0" err="1" smtClean="0"/>
              <a:t>בויסות</a:t>
            </a:r>
            <a:r>
              <a:rPr lang="he-IL" baseline="0" dirty="0" smtClean="0"/>
              <a:t> רגשי.</a:t>
            </a:r>
            <a:endParaRPr lang="he-IL" dirty="0"/>
          </a:p>
        </p:txBody>
      </p:sp>
      <p:sp>
        <p:nvSpPr>
          <p:cNvPr id="4" name="מציין מיקום של מספר שקופית 3"/>
          <p:cNvSpPr>
            <a:spLocks noGrp="1"/>
          </p:cNvSpPr>
          <p:nvPr>
            <p:ph type="sldNum" sz="quarter" idx="10"/>
          </p:nvPr>
        </p:nvSpPr>
        <p:spPr/>
        <p:txBody>
          <a:bodyPr/>
          <a:lstStyle/>
          <a:p>
            <a:fld id="{723542B9-BDF4-4604-870A-75185317F7BF}" type="slidenum">
              <a:rPr lang="he-IL" smtClean="0"/>
              <a:t>2</a:t>
            </a:fld>
            <a:endParaRPr lang="he-IL"/>
          </a:p>
        </p:txBody>
      </p:sp>
    </p:spTree>
    <p:extLst>
      <p:ext uri="{BB962C8B-B14F-4D97-AF65-F5344CB8AC3E}">
        <p14:creationId xmlns:p14="http://schemas.microsoft.com/office/powerpoint/2010/main" val="351064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342900" lvl="0" indent="-342900" algn="r" rtl="1">
              <a:lnSpc>
                <a:spcPct val="115000"/>
              </a:lnSpc>
              <a:spcAft>
                <a:spcPts val="1000"/>
              </a:spcAft>
              <a:buFont typeface="+mj-lt"/>
              <a:buAutoNum type="arabicPeriod"/>
              <a:tabLst>
                <a:tab pos="457200" algn="l"/>
              </a:tabLst>
            </a:pPr>
            <a:r>
              <a:rPr lang="he-IL" sz="1200" b="1" dirty="0" smtClean="0">
                <a:effectLst/>
                <a:latin typeface="+mn-lt"/>
                <a:ea typeface="Calibri"/>
                <a:cs typeface="+mn-cs"/>
              </a:rPr>
              <a:t>חוסר קשב</a:t>
            </a:r>
            <a:endParaRPr lang="en-US" sz="1200" dirty="0" smtClean="0">
              <a:effectLst/>
              <a:latin typeface="+mn-lt"/>
              <a:ea typeface="Calibri"/>
              <a:cs typeface="Arial"/>
            </a:endParaRP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אינו מקדיש תשומת לב לפרטים, או עושה שגיאות טיפשיות בלימודים, בעבודה או בפעילות אחרת</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מתקשה לשמור על הקשב למשך זמן במטלות או במשחק</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נראה כמי שאינו מקשיב כשמדברים אליו</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אינו עוקב אחרי הוראות ומתקשה להשלים מטלות, כגון עבודות בי"ס, מטלות בעבודה וכו' (ולא כתוצאה מהפרעה מרדנית-מתנגדת או מקושי בהבנת המטלות</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מתקשה בארגון מטלות ופעילויות</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נמנע, סולד או אינו מעוניין לעסוק בפעילויות, הדורשות מאמץ מנטלי ממושך (כגון לימודים בביה"ס או שעורי בית</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מאבד דברים הדרושים למטלות או לפעילויות (עטים, עפרונות, מחברות</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מוסח ע"י גירויים חיצוניים</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שכחן בפעילויות יומיומיות</a:t>
            </a:r>
            <a:r>
              <a:rPr lang="en-US" sz="1200" dirty="0" smtClean="0">
                <a:effectLst/>
                <a:latin typeface="+mn-lt"/>
                <a:ea typeface="Calibri"/>
                <a:cs typeface="Arial"/>
              </a:rPr>
              <a:t>.</a:t>
            </a:r>
          </a:p>
          <a:p>
            <a:pPr marL="342900" lvl="0" indent="-342900" algn="r" rtl="1">
              <a:lnSpc>
                <a:spcPct val="115000"/>
              </a:lnSpc>
              <a:spcAft>
                <a:spcPts val="1000"/>
              </a:spcAft>
              <a:buFont typeface="+mj-lt"/>
              <a:buAutoNum type="arabicPeriod"/>
              <a:tabLst>
                <a:tab pos="457200" algn="l"/>
              </a:tabLst>
            </a:pPr>
            <a:r>
              <a:rPr lang="he-IL" sz="1200" b="1" dirty="0" smtClean="0">
                <a:effectLst/>
                <a:latin typeface="+mn-lt"/>
                <a:ea typeface="Calibri"/>
                <a:cs typeface="+mn-cs"/>
              </a:rPr>
              <a:t>היפראקטיביות-אימפולסיביות</a:t>
            </a:r>
            <a:endParaRPr lang="en-US" sz="1200" dirty="0" smtClean="0">
              <a:effectLst/>
              <a:latin typeface="+mn-lt"/>
              <a:ea typeface="Calibri"/>
              <a:cs typeface="Arial"/>
            </a:endParaRPr>
          </a:p>
          <a:p>
            <a:pPr algn="r" rtl="1">
              <a:lnSpc>
                <a:spcPct val="115000"/>
              </a:lnSpc>
              <a:spcAft>
                <a:spcPts val="1000"/>
              </a:spcAft>
            </a:pPr>
            <a:r>
              <a:rPr lang="he-IL" sz="1200" b="1" dirty="0" smtClean="0">
                <a:effectLst/>
                <a:latin typeface="+mn-lt"/>
                <a:ea typeface="Calibri"/>
                <a:cs typeface="+mn-cs"/>
              </a:rPr>
              <a:t>היפראקטיביות</a:t>
            </a:r>
            <a:endParaRPr lang="en-US" sz="1200" dirty="0" smtClean="0">
              <a:effectLst/>
              <a:latin typeface="+mn-lt"/>
              <a:ea typeface="Calibri"/>
              <a:cs typeface="Arial"/>
            </a:endParaRP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ממולל בידיים וברגליים או מקפץ בכיסא</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עוזב את כיסאו בכיתה, או במצבים אחרים בהם יש ציפייה להישאר ישוב</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רץ או מטפס באופן מוגזם במצבים לא תואמים (במתבגרים או במבוגרים מספיקה תחושת אי-שקט</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חש קושי בעיסוק בפעילויות פנאי או במשחק שקט</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נמצא בתנועה מתמדת, או כאילו יש לו "מנוע בישבן</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מדבר ללא הפסקה</a:t>
            </a:r>
            <a:r>
              <a:rPr lang="en-US" sz="1200" dirty="0" smtClean="0">
                <a:effectLst/>
                <a:latin typeface="+mn-lt"/>
                <a:ea typeface="Calibri"/>
                <a:cs typeface="Arial"/>
              </a:rPr>
              <a:t>.</a:t>
            </a:r>
          </a:p>
          <a:p>
            <a:pPr algn="r" rtl="1">
              <a:lnSpc>
                <a:spcPct val="115000"/>
              </a:lnSpc>
              <a:spcAft>
                <a:spcPts val="1000"/>
              </a:spcAft>
            </a:pPr>
            <a:r>
              <a:rPr lang="he-IL" sz="1200" b="1" dirty="0" smtClean="0">
                <a:effectLst/>
                <a:latin typeface="+mn-lt"/>
                <a:ea typeface="Calibri"/>
                <a:cs typeface="+mn-cs"/>
              </a:rPr>
              <a:t>אימפולסיביות</a:t>
            </a:r>
            <a:endParaRPr lang="en-US" sz="1200" dirty="0" smtClean="0">
              <a:effectLst/>
              <a:latin typeface="+mn-lt"/>
              <a:ea typeface="Calibri"/>
              <a:cs typeface="Arial"/>
            </a:endParaRP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פולט תשובות לפני תום השאלה, או מתפרץ לאמצע המשפט</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מתקשה לחכות לתורו</a:t>
            </a:r>
            <a:r>
              <a:rPr lang="en-US" sz="1200" dirty="0" smtClean="0">
                <a:effectLst/>
                <a:latin typeface="+mn-lt"/>
                <a:ea typeface="Calibri"/>
                <a:cs typeface="Arial"/>
              </a:rPr>
              <a:t>.</a:t>
            </a:r>
          </a:p>
          <a:p>
            <a:pPr marL="342900" lvl="0" indent="-342900" algn="r" rtl="1">
              <a:lnSpc>
                <a:spcPct val="115000"/>
              </a:lnSpc>
              <a:spcAft>
                <a:spcPts val="1000"/>
              </a:spcAft>
              <a:buSzPts val="1000"/>
              <a:buFont typeface="Symbol"/>
              <a:buChar char=""/>
              <a:tabLst>
                <a:tab pos="457200" algn="l"/>
              </a:tabLst>
            </a:pPr>
            <a:r>
              <a:rPr lang="he-IL" sz="1200" dirty="0" smtClean="0">
                <a:effectLst/>
                <a:latin typeface="+mn-lt"/>
                <a:ea typeface="Calibri"/>
                <a:cs typeface="+mn-cs"/>
              </a:rPr>
              <a:t>לעתים קרובות מפריע או מציק לאחרים (למשל, מתפרץ למשחקים, נוגע </a:t>
            </a:r>
            <a:r>
              <a:rPr lang="he-IL" sz="1200" dirty="0" err="1" smtClean="0">
                <a:effectLst/>
                <a:latin typeface="+mn-lt"/>
                <a:ea typeface="Calibri"/>
                <a:cs typeface="+mn-cs"/>
              </a:rPr>
              <a:t>וכו</a:t>
            </a:r>
            <a:r>
              <a:rPr lang="en-US" sz="1200" dirty="0" smtClean="0">
                <a:effectLst/>
                <a:latin typeface="+mn-lt"/>
                <a:ea typeface="Calibri"/>
                <a:cs typeface="Arial"/>
              </a:rPr>
              <a:t>').</a:t>
            </a:r>
            <a:endParaRPr lang="en-US" sz="1200" dirty="0">
              <a:effectLst/>
              <a:latin typeface="+mn-lt"/>
              <a:ea typeface="Calibri"/>
              <a:cs typeface="Arial"/>
            </a:endParaRPr>
          </a:p>
        </p:txBody>
      </p:sp>
      <p:sp>
        <p:nvSpPr>
          <p:cNvPr id="4" name="מציין מיקום של מספר שקופית 3"/>
          <p:cNvSpPr>
            <a:spLocks noGrp="1"/>
          </p:cNvSpPr>
          <p:nvPr>
            <p:ph type="sldNum" sz="quarter" idx="10"/>
          </p:nvPr>
        </p:nvSpPr>
        <p:spPr/>
        <p:txBody>
          <a:bodyPr/>
          <a:lstStyle/>
          <a:p>
            <a:fld id="{723542B9-BDF4-4604-870A-75185317F7BF}" type="slidenum">
              <a:rPr lang="he-IL" smtClean="0"/>
              <a:t>5</a:t>
            </a:fld>
            <a:endParaRPr lang="he-IL"/>
          </a:p>
        </p:txBody>
      </p:sp>
    </p:spTree>
    <p:extLst>
      <p:ext uri="{BB962C8B-B14F-4D97-AF65-F5344CB8AC3E}">
        <p14:creationId xmlns:p14="http://schemas.microsoft.com/office/powerpoint/2010/main" val="4272063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23542B9-BDF4-4604-870A-75185317F7BF}" type="slidenum">
              <a:rPr lang="he-IL" smtClean="0"/>
              <a:t>6</a:t>
            </a:fld>
            <a:endParaRPr lang="he-IL"/>
          </a:p>
        </p:txBody>
      </p:sp>
    </p:spTree>
    <p:extLst>
      <p:ext uri="{BB962C8B-B14F-4D97-AF65-F5344CB8AC3E}">
        <p14:creationId xmlns:p14="http://schemas.microsoft.com/office/powerpoint/2010/main" val="3926708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איך</a:t>
            </a:r>
            <a:r>
              <a:rPr lang="he-IL" baseline="0" dirty="0" smtClean="0"/>
              <a:t> היא נראית? </a:t>
            </a:r>
          </a:p>
          <a:p>
            <a:pPr algn="l">
              <a:buFont typeface="Arial"/>
              <a:buChar char="•"/>
            </a:pPr>
            <a:r>
              <a:rPr lang="he-IL" b="0" i="0" dirty="0" smtClean="0">
                <a:solidFill>
                  <a:srgbClr val="333333"/>
                </a:solidFill>
                <a:effectLst/>
                <a:latin typeface="Lato"/>
              </a:rPr>
              <a:t>בכי מרובה: ילדים הסובלים מחרדה נוטים יותר לבכי, כאילו הם נמצאים כל הזמן על הסף וכל גירוי קטן יכול לעורר תגובה רגשית קיצונית.</a:t>
            </a:r>
          </a:p>
          <a:p>
            <a:pPr algn="l">
              <a:buFont typeface="Arial"/>
              <a:buChar char="•"/>
            </a:pPr>
            <a:r>
              <a:rPr lang="he-IL" b="0" i="0" dirty="0" smtClean="0">
                <a:solidFill>
                  <a:srgbClr val="333333"/>
                </a:solidFill>
                <a:effectLst/>
                <a:latin typeface="Lato"/>
              </a:rPr>
              <a:t>קשיי שינה: בלילה, לבד, החרדה בדרך כלל מתגברת. הילדים עשויים לסבול מקושי בשינה, להגיע תכופות למיטת ההורים, לסרב לישון לבד בחדר, לסרב לישון בחושך ועוד.</a:t>
            </a:r>
          </a:p>
          <a:p>
            <a:pPr algn="l">
              <a:buFont typeface="Arial"/>
              <a:buChar char="•"/>
            </a:pPr>
            <a:r>
              <a:rPr lang="he-IL" b="0" i="0" dirty="0" smtClean="0">
                <a:solidFill>
                  <a:srgbClr val="333333"/>
                </a:solidFill>
                <a:effectLst/>
                <a:latin typeface="Lato"/>
              </a:rPr>
              <a:t>תחושת חוסר אונים ונסיגה לתלות: הילדים עשויים לסגת בהתפתחות שכבר הושגה בתחום העצמאות, </a:t>
            </a:r>
            <a:r>
              <a:rPr lang="he-IL" b="0" i="0" dirty="0" err="1" smtClean="0">
                <a:solidFill>
                  <a:srgbClr val="333333"/>
                </a:solidFill>
                <a:effectLst/>
                <a:latin typeface="Lato"/>
              </a:rPr>
              <a:t>להצמד</a:t>
            </a:r>
            <a:r>
              <a:rPr lang="he-IL" b="0" i="0" dirty="0" smtClean="0">
                <a:solidFill>
                  <a:srgbClr val="333333"/>
                </a:solidFill>
                <a:effectLst/>
                <a:latin typeface="Lato"/>
              </a:rPr>
              <a:t> עוד יותר אל ההורים, לסרב להיות לבד, לסרב להיפרד, קשיים בהליכה לגן או לבית הספר וכד'. הנסיגה יכולה להתבטא גם בסימנים כמו הרטבת לילה ופחד משהייה לבד במשך היום.</a:t>
            </a:r>
          </a:p>
          <a:p>
            <a:pPr algn="l">
              <a:buFont typeface="Arial"/>
              <a:buChar char="•"/>
            </a:pPr>
            <a:r>
              <a:rPr lang="he-IL" b="0" i="0" dirty="0" smtClean="0">
                <a:solidFill>
                  <a:srgbClr val="333333"/>
                </a:solidFill>
                <a:effectLst/>
                <a:latin typeface="Lato"/>
              </a:rPr>
              <a:t>קשיי ריכוז: החרדה מעסיקה את הילדים כל הזמן, ולכן קיים קושי בריכוז במשימות יומיומיות ובית-ספריות אחרות.</a:t>
            </a:r>
          </a:p>
          <a:p>
            <a:pPr algn="l">
              <a:buFont typeface="Arial"/>
              <a:buChar char="•"/>
            </a:pPr>
            <a:r>
              <a:rPr lang="he-IL" b="0" i="0" dirty="0" smtClean="0">
                <a:solidFill>
                  <a:srgbClr val="333333"/>
                </a:solidFill>
                <a:effectLst/>
                <a:latin typeface="Lato"/>
              </a:rPr>
              <a:t>סימנים פיזיולוגיים: פעמים רבות חרדה אצל ילדים מתבטאת באופן סומטי בתחושות של כאבי ראש, כאבי בטן, בחילות והקאות. הסימנים הגופניים נפוצים בעיקר אצל ילדים שמתקשים לבטא את חרדותיהם באופן מילולי.</a:t>
            </a:r>
          </a:p>
          <a:p>
            <a:pPr algn="l">
              <a:buFont typeface="Arial"/>
              <a:buChar char="•"/>
            </a:pPr>
            <a:r>
              <a:rPr lang="he-IL" b="0" i="0" dirty="0" smtClean="0">
                <a:solidFill>
                  <a:srgbClr val="333333"/>
                </a:solidFill>
                <a:effectLst/>
                <a:latin typeface="Lato"/>
              </a:rPr>
              <a:t>סימנים רגשיים: הילד עשוי לבטא את חרדותיו בהתקפי זעם ואפילו </a:t>
            </a:r>
            <a:r>
              <a:rPr lang="he-IL" b="1" i="0" u="none" strike="noStrike" dirty="0" smtClean="0">
                <a:solidFill>
                  <a:srgbClr val="E5554E"/>
                </a:solidFill>
                <a:effectLst/>
                <a:latin typeface="Lato"/>
                <a:hlinkClick r:id="rId3"/>
              </a:rPr>
              <a:t>בהתקפי אלימות</a:t>
            </a:r>
            <a:r>
              <a:rPr lang="he-IL" b="0" i="0" dirty="0" smtClean="0">
                <a:solidFill>
                  <a:srgbClr val="333333"/>
                </a:solidFill>
                <a:effectLst/>
                <a:latin typeface="Lato"/>
              </a:rPr>
              <a:t>, דיכאון, בעיות התנהגות.</a:t>
            </a:r>
          </a:p>
          <a:p>
            <a:endParaRPr lang="he-IL" dirty="0"/>
          </a:p>
        </p:txBody>
      </p:sp>
      <p:sp>
        <p:nvSpPr>
          <p:cNvPr id="4" name="מציין מיקום של מספר שקופית 3"/>
          <p:cNvSpPr>
            <a:spLocks noGrp="1"/>
          </p:cNvSpPr>
          <p:nvPr>
            <p:ph type="sldNum" sz="quarter" idx="10"/>
          </p:nvPr>
        </p:nvSpPr>
        <p:spPr/>
        <p:txBody>
          <a:bodyPr/>
          <a:lstStyle/>
          <a:p>
            <a:fld id="{723542B9-BDF4-4604-870A-75185317F7BF}" type="slidenum">
              <a:rPr lang="he-IL" smtClean="0"/>
              <a:t>8</a:t>
            </a:fld>
            <a:endParaRPr lang="he-IL"/>
          </a:p>
        </p:txBody>
      </p:sp>
    </p:spTree>
    <p:extLst>
      <p:ext uri="{BB962C8B-B14F-4D97-AF65-F5344CB8AC3E}">
        <p14:creationId xmlns:p14="http://schemas.microsoft.com/office/powerpoint/2010/main" val="713650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אצל</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ילדים עם קשיים של הפרעות קשב וריכוז, היפראקטיביות וליקויי למידה, לעתים קרובות</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נראה שהם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סובלים מסף תסכול נמוך</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יותר</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ומתקשים להתמודד עם כעסיהם</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ולבטא את רגשותיהם באופן מותאם</a:t>
            </a:r>
            <a:r>
              <a:rPr lang="en-US" sz="1200" kern="1200" dirty="0" smtClean="0">
                <a:solidFill>
                  <a:schemeClr val="tx1"/>
                </a:solidFill>
                <a:effectLst/>
                <a:latin typeface="+mn-lt"/>
                <a:ea typeface="+mn-ea"/>
                <a:cs typeface="+mn-cs"/>
              </a:rPr>
              <a:t>.</a:t>
            </a:r>
          </a:p>
          <a:p>
            <a:pPr algn="r" rtl="1">
              <a:lnSpc>
                <a:spcPct val="115000"/>
              </a:lnSpc>
              <a:spcAft>
                <a:spcPts val="1000"/>
              </a:spcAft>
            </a:pPr>
            <a:r>
              <a:rPr lang="he-IL" sz="1200" dirty="0" smtClean="0">
                <a:effectLst/>
                <a:latin typeface="+mn-lt"/>
                <a:ea typeface="Calibri"/>
                <a:cs typeface="+mn-cs"/>
              </a:rPr>
              <a:t>אצל</a:t>
            </a:r>
            <a:r>
              <a:rPr lang="en-US" sz="1200" dirty="0" smtClean="0">
                <a:effectLst/>
                <a:latin typeface="+mn-lt"/>
                <a:ea typeface="Calibri"/>
                <a:cs typeface="Arial"/>
              </a:rPr>
              <a:t> </a:t>
            </a:r>
            <a:r>
              <a:rPr lang="he-IL" sz="1200" dirty="0" smtClean="0">
                <a:effectLst/>
                <a:latin typeface="+mn-lt"/>
                <a:ea typeface="Calibri"/>
                <a:cs typeface="+mn-cs"/>
              </a:rPr>
              <a:t>ילדים עם קשיים של הפרעות קשב וריכוז, היפראקטיביות וליקויי למידה, לעתים קרובות</a:t>
            </a:r>
            <a:r>
              <a:rPr lang="en-US" sz="1200" dirty="0" smtClean="0">
                <a:effectLst/>
                <a:latin typeface="+mn-lt"/>
                <a:ea typeface="Calibri"/>
                <a:cs typeface="Arial"/>
              </a:rPr>
              <a:t> </a:t>
            </a:r>
            <a:r>
              <a:rPr lang="he-IL" sz="1200" dirty="0" smtClean="0">
                <a:effectLst/>
                <a:latin typeface="+mn-lt"/>
                <a:ea typeface="Calibri"/>
                <a:cs typeface="+mn-cs"/>
              </a:rPr>
              <a:t>נראה שהם</a:t>
            </a:r>
            <a:r>
              <a:rPr lang="en-US" sz="1200" dirty="0" smtClean="0">
                <a:effectLst/>
                <a:latin typeface="+mn-lt"/>
                <a:ea typeface="Calibri"/>
                <a:cs typeface="Arial"/>
              </a:rPr>
              <a:t> </a:t>
            </a:r>
            <a:r>
              <a:rPr lang="he-IL" sz="1200" dirty="0" smtClean="0">
                <a:effectLst/>
                <a:latin typeface="+mn-lt"/>
                <a:ea typeface="Calibri"/>
                <a:cs typeface="+mn-cs"/>
              </a:rPr>
              <a:t>סובלים מסף תסכול נמוך</a:t>
            </a:r>
            <a:r>
              <a:rPr lang="en-US" sz="1200" dirty="0" smtClean="0">
                <a:effectLst/>
                <a:latin typeface="+mn-lt"/>
                <a:ea typeface="Calibri"/>
                <a:cs typeface="Arial"/>
              </a:rPr>
              <a:t> </a:t>
            </a:r>
            <a:r>
              <a:rPr lang="he-IL" sz="1200" dirty="0" smtClean="0">
                <a:effectLst/>
                <a:latin typeface="+mn-lt"/>
                <a:ea typeface="Calibri"/>
                <a:cs typeface="+mn-cs"/>
              </a:rPr>
              <a:t>יותר</a:t>
            </a:r>
            <a:r>
              <a:rPr lang="en-US" sz="1200" dirty="0" smtClean="0">
                <a:effectLst/>
                <a:latin typeface="+mn-lt"/>
                <a:ea typeface="Calibri"/>
                <a:cs typeface="Arial"/>
              </a:rPr>
              <a:t> </a:t>
            </a:r>
            <a:r>
              <a:rPr lang="he-IL" sz="1200" dirty="0" smtClean="0">
                <a:effectLst/>
                <a:latin typeface="+mn-lt"/>
                <a:ea typeface="Calibri"/>
                <a:cs typeface="+mn-cs"/>
              </a:rPr>
              <a:t>ומתקשים להתמודד עם כעסיהם</a:t>
            </a:r>
            <a:r>
              <a:rPr lang="en-US" sz="1200" dirty="0" smtClean="0">
                <a:effectLst/>
                <a:latin typeface="+mn-lt"/>
                <a:ea typeface="Calibri"/>
                <a:cs typeface="Arial"/>
              </a:rPr>
              <a:t> </a:t>
            </a:r>
            <a:r>
              <a:rPr lang="he-IL" sz="1200" dirty="0" smtClean="0">
                <a:effectLst/>
                <a:latin typeface="+mn-lt"/>
                <a:ea typeface="Calibri"/>
                <a:cs typeface="+mn-cs"/>
              </a:rPr>
              <a:t>ולבטא את רגשותיהם באופן מותאם</a:t>
            </a:r>
            <a:r>
              <a:rPr lang="en-US" sz="1200" dirty="0" smtClean="0">
                <a:effectLst/>
                <a:latin typeface="+mn-lt"/>
                <a:ea typeface="Calibri"/>
                <a:cs typeface="Arial"/>
              </a:rPr>
              <a:t>.</a:t>
            </a:r>
          </a:p>
          <a:p>
            <a:endParaRPr lang="he-IL" dirty="0"/>
          </a:p>
        </p:txBody>
      </p:sp>
      <p:sp>
        <p:nvSpPr>
          <p:cNvPr id="4" name="מציין מיקום של מספר שקופית 3"/>
          <p:cNvSpPr>
            <a:spLocks noGrp="1"/>
          </p:cNvSpPr>
          <p:nvPr>
            <p:ph type="sldNum" sz="quarter" idx="10"/>
          </p:nvPr>
        </p:nvSpPr>
        <p:spPr/>
        <p:txBody>
          <a:bodyPr/>
          <a:lstStyle/>
          <a:p>
            <a:fld id="{723542B9-BDF4-4604-870A-75185317F7BF}" type="slidenum">
              <a:rPr lang="he-IL" smtClean="0"/>
              <a:t>9</a:t>
            </a:fld>
            <a:endParaRPr lang="he-IL"/>
          </a:p>
        </p:txBody>
      </p:sp>
    </p:spTree>
    <p:extLst>
      <p:ext uri="{BB962C8B-B14F-4D97-AF65-F5344CB8AC3E}">
        <p14:creationId xmlns:p14="http://schemas.microsoft.com/office/powerpoint/2010/main" val="231816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723542B9-BDF4-4604-870A-75185317F7BF}" type="slidenum">
              <a:rPr lang="he-IL" smtClean="0"/>
              <a:t>16</a:t>
            </a:fld>
            <a:endParaRPr lang="he-IL"/>
          </a:p>
        </p:txBody>
      </p:sp>
    </p:spTree>
    <p:extLst>
      <p:ext uri="{BB962C8B-B14F-4D97-AF65-F5344CB8AC3E}">
        <p14:creationId xmlns:p14="http://schemas.microsoft.com/office/powerpoint/2010/main" val="2820754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מאפייני הגיל הזה הם גיבוש זהות ומעבר מתלות לעצמאות (להיות מבוגר) אך בפועל הצעירים אינם בשלים.</a:t>
            </a:r>
          </a:p>
          <a:p>
            <a:r>
              <a:rPr lang="he-IL" dirty="0"/>
              <a:t>מאפיינים אלו מביאים להתנסויות חדשות </a:t>
            </a:r>
            <a:r>
              <a:rPr lang="he-IL" dirty="0" err="1"/>
              <a:t>וחוויתיות</a:t>
            </a:r>
            <a:r>
              <a:rPr lang="he-IL" dirty="0"/>
              <a:t> תחת הכותרת "לי זה לא יקרה".</a:t>
            </a:r>
          </a:p>
          <a:p>
            <a:r>
              <a:rPr lang="he-IL" dirty="0"/>
              <a:t>יש פער משמעותי בין תחושת החסינות לבין הפגיעות הרבה בגיל זה.</a:t>
            </a:r>
          </a:p>
          <a:p>
            <a:r>
              <a:rPr lang="he-IL" dirty="0"/>
              <a:t>הם צריכים אתכם </a:t>
            </a:r>
          </a:p>
          <a:p>
            <a:endParaRPr lang="he-IL" dirty="0"/>
          </a:p>
        </p:txBody>
      </p:sp>
      <p:sp>
        <p:nvSpPr>
          <p:cNvPr id="4" name="מציין מיקום של מספר שקופית 3"/>
          <p:cNvSpPr>
            <a:spLocks noGrp="1"/>
          </p:cNvSpPr>
          <p:nvPr>
            <p:ph type="sldNum" sz="quarter" idx="10"/>
          </p:nvPr>
        </p:nvSpPr>
        <p:spPr/>
        <p:txBody>
          <a:bodyPr/>
          <a:lstStyle/>
          <a:p>
            <a:fld id="{36B18F7B-3A8E-4411-8B3C-478759138131}" type="slidenum">
              <a:rPr lang="he-IL" smtClean="0">
                <a:solidFill>
                  <a:prstClr val="black"/>
                </a:solidFill>
              </a:rPr>
              <a:pPr/>
              <a:t>19</a:t>
            </a:fld>
            <a:endParaRPr lang="he-IL">
              <a:solidFill>
                <a:prstClr val="black"/>
              </a:solidFill>
            </a:endParaRPr>
          </a:p>
        </p:txBody>
      </p:sp>
    </p:spTree>
    <p:extLst>
      <p:ext uri="{BB962C8B-B14F-4D97-AF65-F5344CB8AC3E}">
        <p14:creationId xmlns:p14="http://schemas.microsoft.com/office/powerpoint/2010/main" val="2730915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התייעצות ושיתוף עם אנשי מקצוע יכול לעזור קודם כל לכם ולאחר מכן גם לצעיר בסיכון.</a:t>
            </a:r>
          </a:p>
          <a:p>
            <a:r>
              <a:rPr lang="he-IL" dirty="0"/>
              <a:t>שתיקה וסודות יכולים לגרום לתחושות אשמה אחריות ובדידות... כמו אצל הצעיר הסובל!</a:t>
            </a:r>
          </a:p>
          <a:p>
            <a:r>
              <a:rPr lang="he-IL" dirty="0"/>
              <a:t>לאחר שהעברנו את הדאגה שלנו הלאה למטפל העיקרי נהיה פנויים לעזור בדרך הייחודית שלנו.</a:t>
            </a:r>
          </a:p>
        </p:txBody>
      </p:sp>
      <p:sp>
        <p:nvSpPr>
          <p:cNvPr id="4" name="מציין מיקום של מספר שקופית 3"/>
          <p:cNvSpPr>
            <a:spLocks noGrp="1"/>
          </p:cNvSpPr>
          <p:nvPr>
            <p:ph type="sldNum" sz="quarter" idx="10"/>
          </p:nvPr>
        </p:nvSpPr>
        <p:spPr/>
        <p:txBody>
          <a:bodyPr/>
          <a:lstStyle/>
          <a:p>
            <a:fld id="{36B18F7B-3A8E-4411-8B3C-478759138131}" type="slidenum">
              <a:rPr lang="he-IL" smtClean="0">
                <a:solidFill>
                  <a:prstClr val="black"/>
                </a:solidFill>
              </a:rPr>
              <a:pPr/>
              <a:t>22</a:t>
            </a:fld>
            <a:endParaRPr lang="he-IL">
              <a:solidFill>
                <a:prstClr val="black"/>
              </a:solidFill>
            </a:endParaRPr>
          </a:p>
        </p:txBody>
      </p:sp>
    </p:spTree>
    <p:extLst>
      <p:ext uri="{BB962C8B-B14F-4D97-AF65-F5344CB8AC3E}">
        <p14:creationId xmlns:p14="http://schemas.microsoft.com/office/powerpoint/2010/main" val="213707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5" name="Footer Placeholder 4"/>
          <p:cNvSpPr>
            <a:spLocks noGrp="1"/>
          </p:cNvSpPr>
          <p:nvPr>
            <p:ph type="ftr" sz="quarter" idx="11"/>
          </p:nvPr>
        </p:nvSpPr>
        <p:spPr>
          <a:xfrm>
            <a:off x="2396319" y="329308"/>
            <a:ext cx="3086292" cy="309201"/>
          </a:xfrm>
        </p:spPr>
        <p:txBody>
          <a:bodyPr/>
          <a:lstStyle/>
          <a:p>
            <a:endParaRPr lang="he-IL">
              <a:solidFill>
                <a:prstClr val="white"/>
              </a:solidFill>
            </a:endParaRPr>
          </a:p>
        </p:txBody>
      </p:sp>
      <p:sp>
        <p:nvSpPr>
          <p:cNvPr id="6" name="Slide Number Placeholder 5"/>
          <p:cNvSpPr>
            <a:spLocks noGrp="1"/>
          </p:cNvSpPr>
          <p:nvPr>
            <p:ph type="sldNum" sz="quarter" idx="12"/>
          </p:nvPr>
        </p:nvSpPr>
        <p:spPr>
          <a:xfrm>
            <a:off x="1434703" y="798973"/>
            <a:ext cx="802005" cy="503578"/>
          </a:xfrm>
        </p:spPr>
        <p:txBody>
          <a:bodyPr/>
          <a:lstStyle/>
          <a:p>
            <a:fld id="{EEDB5F10-5933-486B-9155-C5C6EBA34E81}" type="slidenum">
              <a:rPr lang="he-IL" smtClean="0">
                <a:solidFill>
                  <a:prstClr val="white"/>
                </a:solidFill>
              </a:rPr>
              <a:pPr/>
              <a:t>‹#›</a:t>
            </a:fld>
            <a:endParaRPr lang="he-IL">
              <a:solidFill>
                <a:prstClr val="white"/>
              </a:solidFill>
            </a:endParaRPr>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36649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5" name="Footer Placeholder 4"/>
          <p:cNvSpPr>
            <a:spLocks noGrp="1"/>
          </p:cNvSpPr>
          <p:nvPr>
            <p:ph type="ftr" sz="quarter" idx="11"/>
          </p:nvPr>
        </p:nvSpPr>
        <p:spPr/>
        <p:txBody>
          <a:bodyPr/>
          <a:lstStyle/>
          <a:p>
            <a:endParaRPr lang="he-IL">
              <a:solidFill>
                <a:prstClr val="white"/>
              </a:solidFill>
            </a:endParaRPr>
          </a:p>
        </p:txBody>
      </p:sp>
      <p:sp>
        <p:nvSpPr>
          <p:cNvPr id="6" name="Slide Number Placeholder 5"/>
          <p:cNvSpPr>
            <a:spLocks noGrp="1"/>
          </p:cNvSpPr>
          <p:nvPr>
            <p:ph type="sldNum" sz="quarter" idx="12"/>
          </p:nvPr>
        </p:nvSpPr>
        <p:spPr/>
        <p:txBody>
          <a:bodyPr/>
          <a:lstStyle/>
          <a:p>
            <a:fld id="{EEDB5F10-5933-486B-9155-C5C6EBA34E81}" type="slidenum">
              <a:rPr lang="he-IL" smtClean="0">
                <a:solidFill>
                  <a:prstClr val="white"/>
                </a:solidFill>
              </a:rPr>
              <a:pPr/>
              <a:t>‹#›</a:t>
            </a:fld>
            <a:endParaRPr lang="he-IL">
              <a:solidFill>
                <a:prstClr val="white"/>
              </a:solidFill>
            </a:endParaRPr>
          </a:p>
        </p:txBody>
      </p:sp>
    </p:spTree>
    <p:extLst>
      <p:ext uri="{BB962C8B-B14F-4D97-AF65-F5344CB8AC3E}">
        <p14:creationId xmlns:p14="http://schemas.microsoft.com/office/powerpoint/2010/main" val="94850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5" name="Footer Placeholder 4"/>
          <p:cNvSpPr>
            <a:spLocks noGrp="1"/>
          </p:cNvSpPr>
          <p:nvPr>
            <p:ph type="ftr" sz="quarter" idx="11"/>
          </p:nvPr>
        </p:nvSpPr>
        <p:spPr/>
        <p:txBody>
          <a:bodyPr/>
          <a:lstStyle/>
          <a:p>
            <a:endParaRPr lang="he-IL">
              <a:solidFill>
                <a:prstClr val="white"/>
              </a:solidFill>
            </a:endParaRPr>
          </a:p>
        </p:txBody>
      </p:sp>
      <p:sp>
        <p:nvSpPr>
          <p:cNvPr id="6" name="Slide Number Placeholder 5"/>
          <p:cNvSpPr>
            <a:spLocks noGrp="1"/>
          </p:cNvSpPr>
          <p:nvPr>
            <p:ph type="sldNum" sz="quarter" idx="12"/>
          </p:nvPr>
        </p:nvSpPr>
        <p:spPr/>
        <p:txBody>
          <a:bodyPr/>
          <a:lstStyle/>
          <a:p>
            <a:fld id="{EEDB5F10-5933-486B-9155-C5C6EBA34E81}" type="slidenum">
              <a:rPr lang="he-IL" smtClean="0">
                <a:solidFill>
                  <a:prstClr val="white"/>
                </a:solidFill>
              </a:rPr>
              <a:pPr/>
              <a:t>‹#›</a:t>
            </a:fld>
            <a:endParaRPr lang="he-IL">
              <a:solidFill>
                <a:prstClr val="white"/>
              </a:solidFill>
            </a:endParaRPr>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855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5" name="Footer Placeholder 4"/>
          <p:cNvSpPr>
            <a:spLocks noGrp="1"/>
          </p:cNvSpPr>
          <p:nvPr>
            <p:ph type="ftr" sz="quarter" idx="11"/>
          </p:nvPr>
        </p:nvSpPr>
        <p:spPr/>
        <p:txBody>
          <a:bodyPr/>
          <a:lstStyle/>
          <a:p>
            <a:endParaRPr lang="he-IL">
              <a:solidFill>
                <a:prstClr val="white"/>
              </a:solidFill>
            </a:endParaRPr>
          </a:p>
        </p:txBody>
      </p:sp>
      <p:sp>
        <p:nvSpPr>
          <p:cNvPr id="6" name="Slide Number Placeholder 5"/>
          <p:cNvSpPr>
            <a:spLocks noGrp="1"/>
          </p:cNvSpPr>
          <p:nvPr>
            <p:ph type="sldNum" sz="quarter" idx="12"/>
          </p:nvPr>
        </p:nvSpPr>
        <p:spPr/>
        <p:txBody>
          <a:bodyPr/>
          <a:lstStyle/>
          <a:p>
            <a:fld id="{EEDB5F10-5933-486B-9155-C5C6EBA34E81}" type="slidenum">
              <a:rPr lang="he-IL" smtClean="0">
                <a:solidFill>
                  <a:prstClr val="white"/>
                </a:solidFill>
              </a:rPr>
              <a:pPr/>
              <a:t>‹#›</a:t>
            </a:fld>
            <a:endParaRPr lang="he-IL">
              <a:solidFill>
                <a:prstClr val="white"/>
              </a:solidFill>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0807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5" name="Footer Placeholder 4"/>
          <p:cNvSpPr>
            <a:spLocks noGrp="1"/>
          </p:cNvSpPr>
          <p:nvPr>
            <p:ph type="ftr" sz="quarter" idx="11"/>
          </p:nvPr>
        </p:nvSpPr>
        <p:spPr/>
        <p:txBody>
          <a:bodyPr/>
          <a:lstStyle/>
          <a:p>
            <a:endParaRPr lang="he-IL">
              <a:solidFill>
                <a:prstClr val="white"/>
              </a:solidFill>
            </a:endParaRPr>
          </a:p>
        </p:txBody>
      </p:sp>
      <p:sp>
        <p:nvSpPr>
          <p:cNvPr id="6" name="Slide Number Placeholder 5"/>
          <p:cNvSpPr>
            <a:spLocks noGrp="1"/>
          </p:cNvSpPr>
          <p:nvPr>
            <p:ph type="sldNum" sz="quarter" idx="12"/>
          </p:nvPr>
        </p:nvSpPr>
        <p:spPr/>
        <p:txBody>
          <a:bodyPr/>
          <a:lstStyle/>
          <a:p>
            <a:fld id="{EEDB5F10-5933-486B-9155-C5C6EBA34E81}" type="slidenum">
              <a:rPr lang="he-IL" smtClean="0">
                <a:solidFill>
                  <a:prstClr val="white"/>
                </a:solidFill>
              </a:rPr>
              <a:pPr/>
              <a:t>‹#›</a:t>
            </a:fld>
            <a:endParaRPr lang="he-IL">
              <a:solidFill>
                <a:prstClr val="white"/>
              </a:solidFill>
            </a:endParaRPr>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5189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6" name="Footer Placeholder 5"/>
          <p:cNvSpPr>
            <a:spLocks noGrp="1"/>
          </p:cNvSpPr>
          <p:nvPr>
            <p:ph type="ftr" sz="quarter" idx="11"/>
          </p:nvPr>
        </p:nvSpPr>
        <p:spPr/>
        <p:txBody>
          <a:bodyPr/>
          <a:lstStyle/>
          <a:p>
            <a:endParaRPr lang="he-IL">
              <a:solidFill>
                <a:prstClr val="white"/>
              </a:solidFill>
            </a:endParaRPr>
          </a:p>
        </p:txBody>
      </p:sp>
      <p:sp>
        <p:nvSpPr>
          <p:cNvPr id="7" name="Slide Number Placeholder 6"/>
          <p:cNvSpPr>
            <a:spLocks noGrp="1"/>
          </p:cNvSpPr>
          <p:nvPr>
            <p:ph type="sldNum" sz="quarter" idx="12"/>
          </p:nvPr>
        </p:nvSpPr>
        <p:spPr/>
        <p:txBody>
          <a:bodyPr/>
          <a:lstStyle/>
          <a:p>
            <a:fld id="{EEDB5F10-5933-486B-9155-C5C6EBA34E81}" type="slidenum">
              <a:rPr lang="he-IL" smtClean="0">
                <a:solidFill>
                  <a:prstClr val="white"/>
                </a:solidFill>
              </a:rPr>
              <a:pPr/>
              <a:t>‹#›</a:t>
            </a:fld>
            <a:endParaRPr lang="he-IL">
              <a:solidFill>
                <a:prstClr val="white"/>
              </a:solidFill>
            </a:endParaRPr>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169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8" name="Footer Placeholder 7"/>
          <p:cNvSpPr>
            <a:spLocks noGrp="1"/>
          </p:cNvSpPr>
          <p:nvPr>
            <p:ph type="ftr" sz="quarter" idx="11"/>
          </p:nvPr>
        </p:nvSpPr>
        <p:spPr/>
        <p:txBody>
          <a:bodyPr/>
          <a:lstStyle/>
          <a:p>
            <a:endParaRPr lang="he-IL">
              <a:solidFill>
                <a:prstClr val="white"/>
              </a:solidFill>
            </a:endParaRPr>
          </a:p>
        </p:txBody>
      </p:sp>
      <p:sp>
        <p:nvSpPr>
          <p:cNvPr id="9" name="Slide Number Placeholder 8"/>
          <p:cNvSpPr>
            <a:spLocks noGrp="1"/>
          </p:cNvSpPr>
          <p:nvPr>
            <p:ph type="sldNum" sz="quarter" idx="12"/>
          </p:nvPr>
        </p:nvSpPr>
        <p:spPr/>
        <p:txBody>
          <a:bodyPr/>
          <a:lstStyle/>
          <a:p>
            <a:fld id="{EEDB5F10-5933-486B-9155-C5C6EBA34E81}" type="slidenum">
              <a:rPr lang="he-IL" smtClean="0">
                <a:solidFill>
                  <a:prstClr val="white"/>
                </a:solidFill>
              </a:rPr>
              <a:pPr/>
              <a:t>‹#›</a:t>
            </a:fld>
            <a:endParaRPr lang="he-IL">
              <a:solidFill>
                <a:prstClr val="white"/>
              </a:solidFill>
            </a:endParaRPr>
          </a:p>
        </p:txBody>
      </p:sp>
    </p:spTree>
    <p:extLst>
      <p:ext uri="{BB962C8B-B14F-4D97-AF65-F5344CB8AC3E}">
        <p14:creationId xmlns:p14="http://schemas.microsoft.com/office/powerpoint/2010/main" val="4193248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4" name="Footer Placeholder 3"/>
          <p:cNvSpPr>
            <a:spLocks noGrp="1"/>
          </p:cNvSpPr>
          <p:nvPr>
            <p:ph type="ftr" sz="quarter" idx="11"/>
          </p:nvPr>
        </p:nvSpPr>
        <p:spPr/>
        <p:txBody>
          <a:bodyPr/>
          <a:lstStyle/>
          <a:p>
            <a:endParaRPr lang="he-IL">
              <a:solidFill>
                <a:prstClr val="white"/>
              </a:solidFill>
            </a:endParaRPr>
          </a:p>
        </p:txBody>
      </p:sp>
      <p:sp>
        <p:nvSpPr>
          <p:cNvPr id="5" name="Slide Number Placeholder 4"/>
          <p:cNvSpPr>
            <a:spLocks noGrp="1"/>
          </p:cNvSpPr>
          <p:nvPr>
            <p:ph type="sldNum" sz="quarter" idx="12"/>
          </p:nvPr>
        </p:nvSpPr>
        <p:spPr/>
        <p:txBody>
          <a:bodyPr/>
          <a:lstStyle/>
          <a:p>
            <a:fld id="{EEDB5F10-5933-486B-9155-C5C6EBA34E81}" type="slidenum">
              <a:rPr lang="he-IL" smtClean="0">
                <a:solidFill>
                  <a:prstClr val="white"/>
                </a:solidFill>
              </a:rPr>
              <a:pPr/>
              <a:t>‹#›</a:t>
            </a:fld>
            <a:endParaRPr lang="he-IL">
              <a:solidFill>
                <a:prstClr val="white"/>
              </a:solidFill>
            </a:endParaRPr>
          </a:p>
        </p:txBody>
      </p:sp>
    </p:spTree>
    <p:extLst>
      <p:ext uri="{BB962C8B-B14F-4D97-AF65-F5344CB8AC3E}">
        <p14:creationId xmlns:p14="http://schemas.microsoft.com/office/powerpoint/2010/main" val="2461252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3" name="Footer Placeholder 2"/>
          <p:cNvSpPr>
            <a:spLocks noGrp="1"/>
          </p:cNvSpPr>
          <p:nvPr>
            <p:ph type="ftr" sz="quarter" idx="11"/>
          </p:nvPr>
        </p:nvSpPr>
        <p:spPr/>
        <p:txBody>
          <a:bodyPr/>
          <a:lstStyle/>
          <a:p>
            <a:endParaRPr lang="he-IL">
              <a:solidFill>
                <a:prstClr val="white"/>
              </a:solidFill>
            </a:endParaRPr>
          </a:p>
        </p:txBody>
      </p:sp>
      <p:sp>
        <p:nvSpPr>
          <p:cNvPr id="4" name="Slide Number Placeholder 3"/>
          <p:cNvSpPr>
            <a:spLocks noGrp="1"/>
          </p:cNvSpPr>
          <p:nvPr>
            <p:ph type="sldNum" sz="quarter" idx="12"/>
          </p:nvPr>
        </p:nvSpPr>
        <p:spPr/>
        <p:txBody>
          <a:bodyPr/>
          <a:lstStyle/>
          <a:p>
            <a:fld id="{EEDB5F10-5933-486B-9155-C5C6EBA34E81}" type="slidenum">
              <a:rPr lang="he-IL" smtClean="0">
                <a:solidFill>
                  <a:prstClr val="white"/>
                </a:solidFill>
              </a:rPr>
              <a:pPr/>
              <a:t>‹#›</a:t>
            </a:fld>
            <a:endParaRPr lang="he-IL">
              <a:solidFill>
                <a:prstClr val="white"/>
              </a:solidFill>
            </a:endParaRPr>
          </a:p>
        </p:txBody>
      </p:sp>
    </p:spTree>
    <p:extLst>
      <p:ext uri="{BB962C8B-B14F-4D97-AF65-F5344CB8AC3E}">
        <p14:creationId xmlns:p14="http://schemas.microsoft.com/office/powerpoint/2010/main" val="354470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6" name="Footer Placeholder 5"/>
          <p:cNvSpPr>
            <a:spLocks noGrp="1"/>
          </p:cNvSpPr>
          <p:nvPr>
            <p:ph type="ftr" sz="quarter" idx="11"/>
          </p:nvPr>
        </p:nvSpPr>
        <p:spPr/>
        <p:txBody>
          <a:bodyPr/>
          <a:lstStyle/>
          <a:p>
            <a:endParaRPr lang="he-IL">
              <a:solidFill>
                <a:prstClr val="white"/>
              </a:solidFill>
            </a:endParaRPr>
          </a:p>
        </p:txBody>
      </p:sp>
      <p:sp>
        <p:nvSpPr>
          <p:cNvPr id="7" name="Slide Number Placeholder 6"/>
          <p:cNvSpPr>
            <a:spLocks noGrp="1"/>
          </p:cNvSpPr>
          <p:nvPr>
            <p:ph type="sldNum" sz="quarter" idx="12"/>
          </p:nvPr>
        </p:nvSpPr>
        <p:spPr/>
        <p:txBody>
          <a:bodyPr/>
          <a:lstStyle/>
          <a:p>
            <a:fld id="{EEDB5F10-5933-486B-9155-C5C6EBA34E81}" type="slidenum">
              <a:rPr lang="he-IL" smtClean="0">
                <a:solidFill>
                  <a:prstClr val="white"/>
                </a:solidFill>
              </a:rPr>
              <a:pPr/>
              <a:t>‹#›</a:t>
            </a:fld>
            <a:endParaRPr lang="he-IL">
              <a:solidFill>
                <a:prstClr val="white"/>
              </a:solidFill>
            </a:endParaRPr>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2518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9D9D24CE-64D7-4363-93F1-6B037957A69D}" type="datetimeFigureOut">
              <a:rPr lang="he-IL" smtClean="0">
                <a:solidFill>
                  <a:prstClr val="white"/>
                </a:solidFill>
              </a:rPr>
              <a:pPr/>
              <a:t>ח'/אב/תשע"ט</a:t>
            </a:fld>
            <a:endParaRPr lang="he-IL">
              <a:solidFill>
                <a:prstClr val="white"/>
              </a:solidFill>
            </a:endParaRPr>
          </a:p>
        </p:txBody>
      </p:sp>
      <p:sp>
        <p:nvSpPr>
          <p:cNvPr id="6" name="Footer Placeholder 5"/>
          <p:cNvSpPr>
            <a:spLocks noGrp="1"/>
          </p:cNvSpPr>
          <p:nvPr>
            <p:ph type="ftr" sz="quarter" idx="11"/>
          </p:nvPr>
        </p:nvSpPr>
        <p:spPr>
          <a:xfrm>
            <a:off x="1437530" y="318641"/>
            <a:ext cx="3251553" cy="320931"/>
          </a:xfrm>
        </p:spPr>
        <p:txBody>
          <a:bodyPr/>
          <a:lstStyle/>
          <a:p>
            <a:endParaRPr lang="he-IL">
              <a:solidFill>
                <a:prstClr val="white"/>
              </a:solidFill>
            </a:endParaRPr>
          </a:p>
        </p:txBody>
      </p:sp>
      <p:sp>
        <p:nvSpPr>
          <p:cNvPr id="7" name="Slide Number Placeholder 6"/>
          <p:cNvSpPr>
            <a:spLocks noGrp="1"/>
          </p:cNvSpPr>
          <p:nvPr>
            <p:ph type="sldNum" sz="quarter" idx="12"/>
          </p:nvPr>
        </p:nvSpPr>
        <p:spPr/>
        <p:txBody>
          <a:bodyPr/>
          <a:lstStyle/>
          <a:p>
            <a:fld id="{EEDB5F10-5933-486B-9155-C5C6EBA34E81}" type="slidenum">
              <a:rPr lang="he-IL" smtClean="0">
                <a:solidFill>
                  <a:prstClr val="white"/>
                </a:solidFill>
              </a:rPr>
              <a:pPr/>
              <a:t>‹#›</a:t>
            </a:fld>
            <a:endParaRPr lang="he-IL">
              <a:solidFill>
                <a:prstClr val="white"/>
              </a:solidFill>
            </a:endParaRPr>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228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rtl="0"/>
            <a:fld id="{9D9D24CE-64D7-4363-93F1-6B037957A69D}" type="datetimeFigureOut">
              <a:rPr lang="he-IL" smtClean="0">
                <a:solidFill>
                  <a:prstClr val="white"/>
                </a:solidFill>
              </a:rPr>
              <a:pPr defTabSz="457200" rtl="0"/>
              <a:t>ח'/אב/תשע"ט</a:t>
            </a:fld>
            <a:endParaRPr lang="he-IL">
              <a:solidFill>
                <a:prstClr val="white"/>
              </a:solidFill>
            </a:endParaRPr>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rtl="0"/>
            <a:endParaRPr lang="he-IL">
              <a:solidFill>
                <a:prstClr val="white"/>
              </a:solidFill>
            </a:endParaRPr>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pPr defTabSz="457200" rtl="0"/>
            <a:fld id="{EEDB5F10-5933-486B-9155-C5C6EBA34E81}" type="slidenum">
              <a:rPr lang="he-IL" smtClean="0">
                <a:solidFill>
                  <a:prstClr val="white"/>
                </a:solidFill>
              </a:rPr>
              <a:pPr defTabSz="457200" rtl="0"/>
              <a:t>‹#›</a:t>
            </a:fld>
            <a:endParaRPr lang="he-IL">
              <a:solidFill>
                <a:prstClr val="white"/>
              </a:solidFill>
            </a:endParaRPr>
          </a:p>
        </p:txBody>
      </p:sp>
    </p:spTree>
    <p:extLst>
      <p:ext uri="{BB962C8B-B14F-4D97-AF65-F5344CB8AC3E}">
        <p14:creationId xmlns:p14="http://schemas.microsoft.com/office/powerpoint/2010/main" val="3090575592"/>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r" defTabSz="685800" rtl="1"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827584" y="188640"/>
            <a:ext cx="7560840" cy="2448272"/>
          </a:xfrm>
        </p:spPr>
        <p:txBody>
          <a:bodyPr>
            <a:normAutofit/>
          </a:bodyPr>
          <a:lstStyle/>
          <a:p>
            <a:pPr algn="ctr"/>
            <a:r>
              <a:rPr lang="he-IL" sz="4800" b="1" dirty="0" smtClean="0">
                <a:latin typeface="Calibri" panose="020F0502020204030204" pitchFamily="34" charset="0"/>
                <a:cs typeface="Calibri" panose="020F0502020204030204" pitchFamily="34" charset="0"/>
              </a:rPr>
              <a:t>הפרעות רגשיות והתנהגותיות</a:t>
            </a:r>
            <a:br>
              <a:rPr lang="he-IL" sz="4800" b="1" dirty="0" smtClean="0">
                <a:latin typeface="Calibri" panose="020F0502020204030204" pitchFamily="34" charset="0"/>
                <a:cs typeface="Calibri" panose="020F0502020204030204" pitchFamily="34" charset="0"/>
              </a:rPr>
            </a:br>
            <a:r>
              <a:rPr lang="he-IL" sz="4800" b="1" dirty="0" smtClean="0">
                <a:latin typeface="Calibri" panose="020F0502020204030204" pitchFamily="34" charset="0"/>
                <a:cs typeface="Calibri" panose="020F0502020204030204" pitchFamily="34" charset="0"/>
              </a:rPr>
              <a:t>זיהוי סימני מצוקה</a:t>
            </a:r>
            <a:r>
              <a:rPr lang="he-IL" sz="4800" b="1" dirty="0">
                <a:latin typeface="Calibri" panose="020F0502020204030204" pitchFamily="34" charset="0"/>
                <a:cs typeface="Calibri" panose="020F0502020204030204" pitchFamily="34" charset="0"/>
              </a:rPr>
              <a:t/>
            </a:r>
            <a:br>
              <a:rPr lang="he-IL" sz="4800" b="1" dirty="0">
                <a:latin typeface="Calibri" panose="020F0502020204030204" pitchFamily="34" charset="0"/>
                <a:cs typeface="Calibri" panose="020F0502020204030204" pitchFamily="34" charset="0"/>
              </a:rPr>
            </a:br>
            <a:r>
              <a:rPr lang="he-IL" sz="3600" b="1" dirty="0" smtClean="0">
                <a:latin typeface="Calibri" panose="020F0502020204030204" pitchFamily="34" charset="0"/>
                <a:cs typeface="Calibri" panose="020F0502020204030204" pitchFamily="34" charset="0"/>
              </a:rPr>
              <a:t>ילדים ונוער בסיכון</a:t>
            </a:r>
            <a:endParaRPr lang="he-IL" sz="3600" b="1" dirty="0">
              <a:latin typeface="Calibri" panose="020F0502020204030204" pitchFamily="34" charset="0"/>
              <a:cs typeface="Calibri" panose="020F0502020204030204" pitchFamily="34" charset="0"/>
            </a:endParaRPr>
          </a:p>
        </p:txBody>
      </p:sp>
      <p:sp>
        <p:nvSpPr>
          <p:cNvPr id="3" name="כותרת משנה 2"/>
          <p:cNvSpPr>
            <a:spLocks noGrp="1"/>
          </p:cNvSpPr>
          <p:nvPr>
            <p:ph type="subTitle" idx="1"/>
          </p:nvPr>
        </p:nvSpPr>
        <p:spPr>
          <a:xfrm>
            <a:off x="7380312" y="3140968"/>
            <a:ext cx="1152128" cy="2232248"/>
          </a:xfrm>
        </p:spPr>
        <p:txBody>
          <a:bodyPr>
            <a:noAutofit/>
          </a:bodyPr>
          <a:lstStyle/>
          <a:p>
            <a:pPr algn="ctr"/>
            <a:endParaRPr lang="he-IL" sz="1800" b="1" dirty="0"/>
          </a:p>
          <a:p>
            <a:pPr algn="ctr"/>
            <a:endParaRPr lang="he-IL" sz="1800" b="1" dirty="0">
              <a:latin typeface="Calibri" panose="020F0502020204030204" pitchFamily="34" charset="0"/>
              <a:cs typeface="Calibri" panose="020F0502020204030204" pitchFamily="34" charset="0"/>
            </a:endParaRPr>
          </a:p>
          <a:p>
            <a:pPr algn="ctr"/>
            <a:r>
              <a:rPr lang="he-IL" sz="1800" b="1" dirty="0" smtClean="0">
                <a:latin typeface="Calibri" panose="020F0502020204030204" pitchFamily="34" charset="0"/>
                <a:cs typeface="Calibri" panose="020F0502020204030204" pitchFamily="34" charset="0"/>
              </a:rPr>
              <a:t>ורד ראש</a:t>
            </a:r>
          </a:p>
          <a:p>
            <a:pPr algn="ctr"/>
            <a:r>
              <a:rPr lang="he-IL" sz="1800" b="1" dirty="0" smtClean="0"/>
              <a:t>2019</a:t>
            </a:r>
            <a:endParaRPr lang="he-IL" sz="1800" b="1" dirty="0"/>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924944"/>
            <a:ext cx="6156176" cy="3462849"/>
          </a:xfrm>
          <a:prstGeom prst="rect">
            <a:avLst/>
          </a:prstGeom>
        </p:spPr>
      </p:pic>
    </p:spTree>
    <p:extLst>
      <p:ext uri="{BB962C8B-B14F-4D97-AF65-F5344CB8AC3E}">
        <p14:creationId xmlns:p14="http://schemas.microsoft.com/office/powerpoint/2010/main" val="191460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60648"/>
            <a:ext cx="8229600" cy="1399032"/>
          </a:xfrm>
        </p:spPr>
        <p:txBody>
          <a:bodyPr vert="horz" anchor="ctr">
            <a:normAutofit/>
          </a:bodyPr>
          <a:lstStyle/>
          <a:p>
            <a:pPr algn="ctr"/>
            <a:r>
              <a:rPr lang="he-IL" sz="3600" b="1" dirty="0"/>
              <a:t>דיכאון ילדים ונוער</a:t>
            </a:r>
          </a:p>
        </p:txBody>
      </p:sp>
      <p:sp>
        <p:nvSpPr>
          <p:cNvPr id="3" name="מציין מיקום תוכן 2"/>
          <p:cNvSpPr>
            <a:spLocks noGrp="1"/>
          </p:cNvSpPr>
          <p:nvPr>
            <p:ph idx="1"/>
          </p:nvPr>
        </p:nvSpPr>
        <p:spPr/>
        <p:txBody>
          <a:bodyPr vert="horz" anchor="t">
            <a:normAutofit/>
          </a:bodyPr>
          <a:lstStyle/>
          <a:p>
            <a:r>
              <a:rPr lang="he-IL" sz="2400" b="1" dirty="0">
                <a:latin typeface="Calibri" panose="020F0502020204030204" pitchFamily="34" charset="0"/>
                <a:cs typeface="Calibri" panose="020F0502020204030204" pitchFamily="34" charset="0"/>
              </a:rPr>
              <a:t>דיכאון יכול להתפתח מאובדן, טראומה, ניצול פיזי או רגשי ופרידה מקשר משמעותי.</a:t>
            </a:r>
          </a:p>
          <a:p>
            <a:r>
              <a:rPr lang="he-IL" sz="2400" b="1" dirty="0">
                <a:latin typeface="Calibri" panose="020F0502020204030204" pitchFamily="34" charset="0"/>
                <a:cs typeface="Calibri" panose="020F0502020204030204" pitchFamily="34" charset="0"/>
              </a:rPr>
              <a:t>לפעמים הסיבה היא יותר פנימית</a:t>
            </a:r>
            <a:r>
              <a:rPr lang="en-US" sz="2400" b="1" dirty="0">
                <a:latin typeface="Calibri" panose="020F0502020204030204" pitchFamily="34" charset="0"/>
                <a:cs typeface="Calibri" panose="020F0502020204030204" pitchFamily="34" charset="0"/>
              </a:rPr>
              <a:t>-</a:t>
            </a:r>
            <a:r>
              <a:rPr lang="he-IL" sz="2400" b="1" dirty="0">
                <a:latin typeface="Calibri" panose="020F0502020204030204" pitchFamily="34" charset="0"/>
                <a:cs typeface="Calibri" panose="020F0502020204030204" pitchFamily="34" charset="0"/>
              </a:rPr>
              <a:t>אישיותית ונובעת מהרכב האופי של הילד</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תכונות כמו נטייה לביקורת עצמית גבוהה, חשש מדחייה וכישלון, אחריות יתר וקושי בתקשורת הבין אישית מהווים גורמים המחלישים את כוח עמידתו של הילד אל מול מצבי חיים משתנים</a:t>
            </a:r>
            <a:r>
              <a:rPr lang="en-US" sz="24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845687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p:cNvSpPr>
            <a:spLocks noGrp="1"/>
          </p:cNvSpPr>
          <p:nvPr>
            <p:ph type="title"/>
          </p:nvPr>
        </p:nvSpPr>
        <p:spPr>
          <a:xfrm>
            <a:off x="467544" y="222579"/>
            <a:ext cx="8229600" cy="1399032"/>
          </a:xfrm>
        </p:spPr>
        <p:txBody>
          <a:bodyPr vert="horz" anchor="ctr">
            <a:normAutofit/>
          </a:bodyPr>
          <a:lstStyle/>
          <a:p>
            <a:pPr marL="484632" algn="ctr"/>
            <a:r>
              <a:rPr lang="he-IL" sz="3600" b="1" dirty="0">
                <a:latin typeface="Calibri" panose="020F0502020204030204" pitchFamily="34" charset="0"/>
                <a:cs typeface="Calibri" panose="020F0502020204030204" pitchFamily="34" charset="0"/>
              </a:rPr>
              <a:t>דיכאון אצל מתבגרים</a:t>
            </a:r>
          </a:p>
        </p:txBody>
      </p:sp>
      <p:sp>
        <p:nvSpPr>
          <p:cNvPr id="10" name="מציין מיקום תוכן 9"/>
          <p:cNvSpPr>
            <a:spLocks noGrp="1"/>
          </p:cNvSpPr>
          <p:nvPr>
            <p:ph sz="half" idx="1"/>
          </p:nvPr>
        </p:nvSpPr>
        <p:spPr>
          <a:xfrm>
            <a:off x="4427984" y="1844825"/>
            <a:ext cx="3600400" cy="2736304"/>
          </a:xfrm>
        </p:spPr>
        <p:txBody>
          <a:bodyPr numCol="2">
            <a:noAutofit/>
          </a:bodyPr>
          <a:lstStyle/>
          <a:p>
            <a:pPr marL="64008" indent="0">
              <a:lnSpc>
                <a:spcPct val="100000"/>
              </a:lnSpc>
              <a:buNone/>
            </a:pPr>
            <a:endParaRPr lang="he-IL" b="1" dirty="0" smtClean="0">
              <a:latin typeface="Calibri" panose="020F0502020204030204" pitchFamily="34" charset="0"/>
              <a:cs typeface="Calibri" panose="020F0502020204030204" pitchFamily="34" charset="0"/>
            </a:endParaRPr>
          </a:p>
          <a:p>
            <a:pPr marL="64008" indent="0">
              <a:lnSpc>
                <a:spcPct val="100000"/>
              </a:lnSpc>
              <a:buNone/>
            </a:pPr>
            <a:endParaRPr lang="he-IL" b="1" dirty="0" smtClean="0">
              <a:latin typeface="Calibri" panose="020F0502020204030204" pitchFamily="34" charset="0"/>
              <a:cs typeface="Calibri" panose="020F0502020204030204" pitchFamily="34" charset="0"/>
            </a:endParaRPr>
          </a:p>
          <a:p>
            <a:pPr marL="64008" indent="0">
              <a:lnSpc>
                <a:spcPct val="100000"/>
              </a:lnSpc>
              <a:buNone/>
            </a:pPr>
            <a:r>
              <a:rPr lang="he-IL" b="1" dirty="0" smtClean="0">
                <a:latin typeface="Calibri" panose="020F0502020204030204" pitchFamily="34" charset="0"/>
                <a:cs typeface="Calibri" panose="020F0502020204030204" pitchFamily="34" charset="0"/>
              </a:rPr>
              <a:t>מצב </a:t>
            </a:r>
            <a:r>
              <a:rPr lang="he-IL" b="1" dirty="0">
                <a:latin typeface="Calibri" panose="020F0502020204030204" pitchFamily="34" charset="0"/>
                <a:cs typeface="Calibri" panose="020F0502020204030204" pitchFamily="34" charset="0"/>
              </a:rPr>
              <a:t>רוח ירוד</a:t>
            </a:r>
          </a:p>
          <a:p>
            <a:pPr marL="64008" indent="0">
              <a:lnSpc>
                <a:spcPct val="100000"/>
              </a:lnSpc>
              <a:buNone/>
            </a:pPr>
            <a:r>
              <a:rPr lang="he-IL" b="1" dirty="0">
                <a:latin typeface="Calibri" panose="020F0502020204030204" pitchFamily="34" charset="0"/>
                <a:cs typeface="Calibri" panose="020F0502020204030204" pitchFamily="34" charset="0"/>
              </a:rPr>
              <a:t>דכדוך</a:t>
            </a:r>
          </a:p>
          <a:p>
            <a:pPr marL="64008" indent="0">
              <a:lnSpc>
                <a:spcPct val="100000"/>
              </a:lnSpc>
              <a:buNone/>
            </a:pPr>
            <a:r>
              <a:rPr lang="he-IL" b="1" dirty="0">
                <a:latin typeface="Calibri" panose="020F0502020204030204" pitchFamily="34" charset="0"/>
                <a:cs typeface="Calibri" panose="020F0502020204030204" pitchFamily="34" charset="0"/>
              </a:rPr>
              <a:t>עצבות</a:t>
            </a:r>
          </a:p>
          <a:p>
            <a:pPr marL="64008" indent="0">
              <a:lnSpc>
                <a:spcPct val="100000"/>
              </a:lnSpc>
              <a:buNone/>
            </a:pPr>
            <a:r>
              <a:rPr lang="he-IL" b="1" dirty="0">
                <a:latin typeface="Calibri" panose="020F0502020204030204" pitchFamily="34" charset="0"/>
                <a:cs typeface="Calibri" panose="020F0502020204030204" pitchFamily="34" charset="0"/>
              </a:rPr>
              <a:t>חוסר שינה</a:t>
            </a:r>
          </a:p>
          <a:p>
            <a:pPr marL="64008" indent="0">
              <a:lnSpc>
                <a:spcPct val="100000"/>
              </a:lnSpc>
              <a:buNone/>
            </a:pPr>
            <a:endParaRPr lang="he-IL" b="1" dirty="0" smtClean="0">
              <a:latin typeface="Calibri" panose="020F0502020204030204" pitchFamily="34" charset="0"/>
              <a:cs typeface="Calibri" panose="020F0502020204030204" pitchFamily="34" charset="0"/>
            </a:endParaRPr>
          </a:p>
          <a:p>
            <a:pPr marL="64008" indent="0">
              <a:lnSpc>
                <a:spcPct val="100000"/>
              </a:lnSpc>
              <a:buNone/>
            </a:pPr>
            <a:endParaRPr lang="he-IL" b="1" dirty="0">
              <a:latin typeface="Calibri" panose="020F0502020204030204" pitchFamily="34" charset="0"/>
              <a:cs typeface="Calibri" panose="020F0502020204030204" pitchFamily="34" charset="0"/>
            </a:endParaRPr>
          </a:p>
          <a:p>
            <a:pPr marL="64008" indent="0">
              <a:lnSpc>
                <a:spcPct val="100000"/>
              </a:lnSpc>
              <a:buNone/>
            </a:pPr>
            <a:endParaRPr lang="he-IL" b="1" dirty="0" smtClean="0">
              <a:latin typeface="Calibri" panose="020F0502020204030204" pitchFamily="34" charset="0"/>
              <a:cs typeface="Calibri" panose="020F0502020204030204" pitchFamily="34" charset="0"/>
            </a:endParaRPr>
          </a:p>
          <a:p>
            <a:pPr marL="64008" indent="0">
              <a:lnSpc>
                <a:spcPct val="100000"/>
              </a:lnSpc>
              <a:buNone/>
            </a:pPr>
            <a:r>
              <a:rPr lang="he-IL" sz="2400" b="1" dirty="0" smtClean="0">
                <a:latin typeface="Calibri" panose="020F0502020204030204" pitchFamily="34" charset="0"/>
                <a:cs typeface="Calibri" panose="020F0502020204030204" pitchFamily="34" charset="0"/>
              </a:rPr>
              <a:t>מופנה </a:t>
            </a:r>
            <a:r>
              <a:rPr lang="he-IL" sz="2400" b="1" u="sng" dirty="0" smtClean="0">
                <a:latin typeface="Calibri" panose="020F0502020204030204" pitchFamily="34" charset="0"/>
                <a:cs typeface="Calibri" panose="020F0502020204030204" pitchFamily="34" charset="0"/>
              </a:rPr>
              <a:t>פנימה</a:t>
            </a:r>
            <a:endParaRPr lang="he-IL" sz="2400" b="1" u="sng" dirty="0">
              <a:latin typeface="Calibri" panose="020F0502020204030204" pitchFamily="34" charset="0"/>
              <a:cs typeface="Calibri" panose="020F0502020204030204" pitchFamily="34" charset="0"/>
            </a:endParaRPr>
          </a:p>
          <a:p>
            <a:pPr marL="64008" indent="0">
              <a:lnSpc>
                <a:spcPct val="100000"/>
              </a:lnSpc>
              <a:buNone/>
            </a:pPr>
            <a:r>
              <a:rPr lang="he-IL" b="1" dirty="0" smtClean="0">
                <a:latin typeface="Calibri" panose="020F0502020204030204" pitchFamily="34" charset="0"/>
                <a:cs typeface="Calibri" panose="020F0502020204030204" pitchFamily="34" charset="0"/>
              </a:rPr>
              <a:t>הפרעות </a:t>
            </a:r>
            <a:r>
              <a:rPr lang="he-IL" b="1" dirty="0">
                <a:latin typeface="Calibri" panose="020F0502020204030204" pitchFamily="34" charset="0"/>
                <a:cs typeface="Calibri" panose="020F0502020204030204" pitchFamily="34" charset="0"/>
              </a:rPr>
              <a:t>אכילה</a:t>
            </a:r>
          </a:p>
          <a:p>
            <a:pPr marL="64008" indent="0">
              <a:lnSpc>
                <a:spcPct val="100000"/>
              </a:lnSpc>
              <a:buNone/>
            </a:pPr>
            <a:r>
              <a:rPr lang="he-IL" b="1" dirty="0">
                <a:latin typeface="Calibri" panose="020F0502020204030204" pitchFamily="34" charset="0"/>
                <a:cs typeface="Calibri" panose="020F0502020204030204" pitchFamily="34" charset="0"/>
              </a:rPr>
              <a:t>אי שקט</a:t>
            </a:r>
          </a:p>
          <a:p>
            <a:pPr marL="64008" indent="0">
              <a:lnSpc>
                <a:spcPct val="100000"/>
              </a:lnSpc>
              <a:buNone/>
            </a:pPr>
            <a:r>
              <a:rPr lang="he-IL" b="1" dirty="0">
                <a:latin typeface="Calibri" panose="020F0502020204030204" pitchFamily="34" charset="0"/>
                <a:cs typeface="Calibri" panose="020F0502020204030204" pitchFamily="34" charset="0"/>
              </a:rPr>
              <a:t>חרדה מכישלון</a:t>
            </a:r>
          </a:p>
          <a:p>
            <a:pPr marL="64008" indent="0">
              <a:lnSpc>
                <a:spcPct val="100000"/>
              </a:lnSpc>
              <a:buNone/>
            </a:pPr>
            <a:r>
              <a:rPr lang="he-IL" b="1" dirty="0">
                <a:latin typeface="Calibri" panose="020F0502020204030204" pitchFamily="34" charset="0"/>
                <a:cs typeface="Calibri" panose="020F0502020204030204" pitchFamily="34" charset="0"/>
              </a:rPr>
              <a:t>פסימיות יתר </a:t>
            </a:r>
          </a:p>
          <a:p>
            <a:pPr marL="64008" indent="0">
              <a:lnSpc>
                <a:spcPct val="100000"/>
              </a:lnSpc>
              <a:buNone/>
            </a:pPr>
            <a:r>
              <a:rPr lang="he-IL" b="1" dirty="0">
                <a:latin typeface="Calibri" panose="020F0502020204030204" pitchFamily="34" charset="0"/>
                <a:cs typeface="Calibri" panose="020F0502020204030204" pitchFamily="34" charset="0"/>
              </a:rPr>
              <a:t>רגישות גבוהה לביקורת</a:t>
            </a:r>
          </a:p>
        </p:txBody>
      </p:sp>
      <p:sp>
        <p:nvSpPr>
          <p:cNvPr id="17" name="TextBox 16"/>
          <p:cNvSpPr txBox="1"/>
          <p:nvPr/>
        </p:nvSpPr>
        <p:spPr>
          <a:xfrm>
            <a:off x="251520" y="2276872"/>
            <a:ext cx="3816424" cy="2308324"/>
          </a:xfrm>
          <a:prstGeom prst="rect">
            <a:avLst/>
          </a:prstGeom>
          <a:noFill/>
        </p:spPr>
        <p:txBody>
          <a:bodyPr wrap="square" rtlCol="1">
            <a:spAutoFit/>
          </a:bodyPr>
          <a:lstStyle/>
          <a:p>
            <a:pPr marL="64008">
              <a:spcBef>
                <a:spcPct val="20000"/>
              </a:spcBef>
              <a:buClr>
                <a:schemeClr val="accent1"/>
              </a:buClr>
              <a:buSzPct val="80000"/>
            </a:pPr>
            <a:r>
              <a:rPr lang="he-IL" sz="2400" b="1" dirty="0">
                <a:latin typeface="Calibri" panose="020F0502020204030204" pitchFamily="34" charset="0"/>
                <a:cs typeface="Calibri" panose="020F0502020204030204" pitchFamily="34" charset="0"/>
              </a:rPr>
              <a:t>מופנה </a:t>
            </a:r>
            <a:r>
              <a:rPr lang="he-IL" sz="2400" b="1" u="sng" dirty="0">
                <a:latin typeface="Calibri" panose="020F0502020204030204" pitchFamily="34" charset="0"/>
                <a:cs typeface="Calibri" panose="020F0502020204030204" pitchFamily="34" charset="0"/>
              </a:rPr>
              <a:t>החוצה</a:t>
            </a:r>
          </a:p>
          <a:p>
            <a:pPr marL="64008">
              <a:spcBef>
                <a:spcPct val="20000"/>
              </a:spcBef>
              <a:buClr>
                <a:schemeClr val="accent1"/>
              </a:buClr>
              <a:buSzPct val="80000"/>
            </a:pPr>
            <a:r>
              <a:rPr lang="he-IL" sz="2000" b="1" dirty="0" smtClean="0">
                <a:latin typeface="Calibri" panose="020F0502020204030204" pitchFamily="34" charset="0"/>
                <a:cs typeface="Calibri" panose="020F0502020204030204" pitchFamily="34" charset="0"/>
              </a:rPr>
              <a:t>זעם </a:t>
            </a:r>
            <a:endParaRPr lang="he-IL" sz="2000" b="1" dirty="0">
              <a:latin typeface="Calibri" panose="020F0502020204030204" pitchFamily="34" charset="0"/>
              <a:cs typeface="Calibri" panose="020F0502020204030204" pitchFamily="34" charset="0"/>
            </a:endParaRPr>
          </a:p>
          <a:p>
            <a:pPr marL="64008">
              <a:spcBef>
                <a:spcPct val="20000"/>
              </a:spcBef>
              <a:buClr>
                <a:schemeClr val="accent1"/>
              </a:buClr>
              <a:buSzPct val="80000"/>
            </a:pPr>
            <a:r>
              <a:rPr lang="he-IL" sz="2000" b="1" dirty="0">
                <a:latin typeface="Calibri" panose="020F0502020204030204" pitchFamily="34" charset="0"/>
                <a:cs typeface="Calibri" panose="020F0502020204030204" pitchFamily="34" charset="0"/>
              </a:rPr>
              <a:t>תוקפנות</a:t>
            </a:r>
          </a:p>
          <a:p>
            <a:pPr marL="64008">
              <a:spcBef>
                <a:spcPct val="20000"/>
              </a:spcBef>
              <a:buClr>
                <a:schemeClr val="accent1"/>
              </a:buClr>
              <a:buSzPct val="80000"/>
            </a:pPr>
            <a:r>
              <a:rPr lang="he-IL" sz="2000" b="1" dirty="0">
                <a:latin typeface="Calibri" panose="020F0502020204030204" pitchFamily="34" charset="0"/>
                <a:cs typeface="Calibri" panose="020F0502020204030204" pitchFamily="34" charset="0"/>
              </a:rPr>
              <a:t>התנהגות עבריינית</a:t>
            </a:r>
          </a:p>
          <a:p>
            <a:pPr marL="64008">
              <a:spcBef>
                <a:spcPct val="20000"/>
              </a:spcBef>
              <a:buClr>
                <a:schemeClr val="accent1"/>
              </a:buClr>
              <a:buSzPct val="80000"/>
            </a:pPr>
            <a:r>
              <a:rPr lang="he-IL" sz="2000" b="1" dirty="0">
                <a:latin typeface="Calibri" panose="020F0502020204030204" pitchFamily="34" charset="0"/>
                <a:cs typeface="Calibri" panose="020F0502020204030204" pitchFamily="34" charset="0"/>
              </a:rPr>
              <a:t>שימוש בחומרים</a:t>
            </a:r>
          </a:p>
          <a:p>
            <a:pPr marL="64008">
              <a:spcBef>
                <a:spcPct val="20000"/>
              </a:spcBef>
              <a:buClr>
                <a:schemeClr val="accent1"/>
              </a:buClr>
              <a:buSzPct val="80000"/>
            </a:pPr>
            <a:r>
              <a:rPr lang="he-IL" sz="2000" b="1" dirty="0">
                <a:latin typeface="Calibri" panose="020F0502020204030204" pitchFamily="34" charset="0"/>
                <a:cs typeface="Calibri" panose="020F0502020204030204" pitchFamily="34" charset="0"/>
              </a:rPr>
              <a:t>התנהגות מינית מסוכנת</a:t>
            </a:r>
          </a:p>
        </p:txBody>
      </p:sp>
    </p:spTree>
    <p:extLst>
      <p:ext uri="{BB962C8B-B14F-4D97-AF65-F5344CB8AC3E}">
        <p14:creationId xmlns:p14="http://schemas.microsoft.com/office/powerpoint/2010/main" val="936825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43491" y="332657"/>
            <a:ext cx="6571343" cy="1152128"/>
          </a:xfrm>
        </p:spPr>
        <p:txBody>
          <a:bodyPr vert="horz" anchor="ctr">
            <a:normAutofit/>
          </a:bodyPr>
          <a:lstStyle/>
          <a:p>
            <a:pPr algn="ctr"/>
            <a:r>
              <a:rPr lang="he-IL" sz="3600" b="1" dirty="0"/>
              <a:t>בעיות חברתיות</a:t>
            </a:r>
          </a:p>
        </p:txBody>
      </p:sp>
      <p:sp>
        <p:nvSpPr>
          <p:cNvPr id="3" name="מציין מיקום תוכן 2"/>
          <p:cNvSpPr>
            <a:spLocks noGrp="1"/>
          </p:cNvSpPr>
          <p:nvPr>
            <p:ph idx="1"/>
          </p:nvPr>
        </p:nvSpPr>
        <p:spPr>
          <a:xfrm>
            <a:off x="457200" y="1268760"/>
            <a:ext cx="8229600" cy="5184576"/>
          </a:xfrm>
        </p:spPr>
        <p:txBody>
          <a:bodyPr vert="horz" anchor="t">
            <a:noAutofit/>
          </a:bodyPr>
          <a:lstStyle/>
          <a:p>
            <a:pPr marL="64008" indent="0" algn="ctr">
              <a:buNone/>
            </a:pPr>
            <a:r>
              <a:rPr lang="he-IL" sz="2400" b="1" dirty="0">
                <a:latin typeface="Calibri" panose="020F0502020204030204" pitchFamily="34" charset="0"/>
                <a:cs typeface="Calibri" panose="020F0502020204030204" pitchFamily="34" charset="0"/>
              </a:rPr>
              <a:t>חברים הם לא מותרות, הם מרכיב בסיסי בהתפתחות רגשית של </a:t>
            </a:r>
            <a:r>
              <a:rPr lang="he-IL" sz="2400" b="1" dirty="0" smtClean="0">
                <a:latin typeface="Calibri" panose="020F0502020204030204" pitchFamily="34" charset="0"/>
                <a:cs typeface="Calibri" panose="020F0502020204030204" pitchFamily="34" charset="0"/>
              </a:rPr>
              <a:t>הילד</a:t>
            </a:r>
            <a:endParaRPr lang="en-US" sz="2400" b="1" dirty="0" smtClean="0">
              <a:latin typeface="Calibri" panose="020F0502020204030204" pitchFamily="34" charset="0"/>
              <a:cs typeface="Calibri" panose="020F0502020204030204" pitchFamily="34" charset="0"/>
            </a:endParaRPr>
          </a:p>
          <a:p>
            <a:pPr marL="64008" indent="0" algn="ctr">
              <a:buNone/>
            </a:pPr>
            <a:r>
              <a:rPr lang="he-IL" b="1" dirty="0" smtClean="0">
                <a:latin typeface="Calibri" panose="020F0502020204030204" pitchFamily="34" charset="0"/>
                <a:cs typeface="Calibri" panose="020F0502020204030204" pitchFamily="34" charset="0"/>
              </a:rPr>
              <a:t>מקובלות </a:t>
            </a:r>
            <a:r>
              <a:rPr lang="he-IL" b="1" dirty="0">
                <a:latin typeface="Calibri" panose="020F0502020204030204" pitchFamily="34" charset="0"/>
                <a:cs typeface="Calibri" panose="020F0502020204030204" pitchFamily="34" charset="0"/>
              </a:rPr>
              <a:t>בחברה היא מדד חשוב על פיו הילד</a:t>
            </a:r>
            <a:r>
              <a:rPr lang="en-US" b="1" dirty="0">
                <a:latin typeface="Calibri" panose="020F0502020204030204" pitchFamily="34" charset="0"/>
                <a:cs typeface="Calibri" panose="020F0502020204030204" pitchFamily="34" charset="0"/>
              </a:rPr>
              <a:t> </a:t>
            </a:r>
            <a:r>
              <a:rPr lang="he-IL" b="1" dirty="0">
                <a:latin typeface="Calibri" panose="020F0502020204030204" pitchFamily="34" charset="0"/>
                <a:cs typeface="Calibri" panose="020F0502020204030204" pitchFamily="34" charset="0"/>
              </a:rPr>
              <a:t>לומד</a:t>
            </a:r>
            <a:r>
              <a:rPr lang="en-US" b="1" dirty="0">
                <a:latin typeface="Calibri" panose="020F0502020204030204" pitchFamily="34" charset="0"/>
                <a:cs typeface="Calibri" panose="020F0502020204030204" pitchFamily="34" charset="0"/>
              </a:rPr>
              <a:t> </a:t>
            </a:r>
            <a:r>
              <a:rPr lang="he-IL" b="1" dirty="0">
                <a:latin typeface="Calibri" panose="020F0502020204030204" pitchFamily="34" charset="0"/>
                <a:cs typeface="Calibri" panose="020F0502020204030204" pitchFamily="34" charset="0"/>
              </a:rPr>
              <a:t>את</a:t>
            </a:r>
            <a:r>
              <a:rPr lang="en-US" b="1" dirty="0">
                <a:latin typeface="Calibri" panose="020F0502020204030204" pitchFamily="34" charset="0"/>
                <a:cs typeface="Calibri" panose="020F0502020204030204" pitchFamily="34" charset="0"/>
              </a:rPr>
              <a:t> </a:t>
            </a:r>
            <a:r>
              <a:rPr lang="he-IL" b="1" dirty="0">
                <a:latin typeface="Calibri" panose="020F0502020204030204" pitchFamily="34" charset="0"/>
                <a:cs typeface="Calibri" panose="020F0502020204030204" pitchFamily="34" charset="0"/>
              </a:rPr>
              <a:t>ערכו </a:t>
            </a:r>
            <a:r>
              <a:rPr lang="he-IL" b="1" dirty="0" smtClean="0">
                <a:latin typeface="Calibri" panose="020F0502020204030204" pitchFamily="34" charset="0"/>
                <a:cs typeface="Calibri" panose="020F0502020204030204" pitchFamily="34" charset="0"/>
              </a:rPr>
              <a:t>העצמי</a:t>
            </a:r>
            <a:endParaRPr lang="en-US" b="1" dirty="0">
              <a:latin typeface="Calibri" panose="020F0502020204030204" pitchFamily="34" charset="0"/>
              <a:cs typeface="Calibri" panose="020F0502020204030204" pitchFamily="34" charset="0"/>
            </a:endParaRPr>
          </a:p>
          <a:p>
            <a:r>
              <a:rPr lang="he-IL" b="1" dirty="0">
                <a:latin typeface="Calibri" panose="020F0502020204030204" pitchFamily="34" charset="0"/>
                <a:cs typeface="Calibri" panose="020F0502020204030204" pitchFamily="34" charset="0"/>
              </a:rPr>
              <a:t>הבסיס לפיתוח כישורים חברתיים היא תחושת ערך עצמי. כאשר ילד יודע לשתף פעולה, להתפשר כשצריך וגם לפעמים לעמוד על דעתו, בני גילו רוצים להיות בחברתו. </a:t>
            </a:r>
            <a:endParaRPr lang="he-IL" b="1" dirty="0" smtClean="0">
              <a:latin typeface="Calibri" panose="020F0502020204030204" pitchFamily="34" charset="0"/>
              <a:cs typeface="Calibri" panose="020F0502020204030204" pitchFamily="34" charset="0"/>
            </a:endParaRPr>
          </a:p>
          <a:p>
            <a:r>
              <a:rPr lang="he-IL" b="1" dirty="0" smtClean="0">
                <a:latin typeface="Calibri" panose="020F0502020204030204" pitchFamily="34" charset="0"/>
                <a:cs typeface="Calibri" panose="020F0502020204030204" pitchFamily="34" charset="0"/>
              </a:rPr>
              <a:t>כאשר </a:t>
            </a:r>
            <a:r>
              <a:rPr lang="he-IL" b="1" dirty="0">
                <a:latin typeface="Calibri" panose="020F0502020204030204" pitchFamily="34" charset="0"/>
                <a:cs typeface="Calibri" panose="020F0502020204030204" pitchFamily="34" charset="0"/>
              </a:rPr>
              <a:t>ילד מודע לרגשות של חבריו ומסוגל לבטא את רגשותיו החיוביים והשליליים בצורה ברורה ולא תוקפנית, הדבר מהווה בסיס לחיי חברה מספקים</a:t>
            </a:r>
            <a:r>
              <a:rPr lang="en-US" b="1" dirty="0">
                <a:latin typeface="Calibri" panose="020F0502020204030204" pitchFamily="34" charset="0"/>
                <a:cs typeface="Calibri" panose="020F0502020204030204" pitchFamily="34" charset="0"/>
              </a:rPr>
              <a:t>. </a:t>
            </a:r>
            <a:endParaRPr lang="he-IL" b="1" dirty="0" smtClean="0">
              <a:latin typeface="Calibri" panose="020F0502020204030204" pitchFamily="34" charset="0"/>
              <a:cs typeface="Calibri" panose="020F0502020204030204" pitchFamily="34" charset="0"/>
            </a:endParaRPr>
          </a:p>
          <a:p>
            <a:r>
              <a:rPr lang="he-IL" b="1" dirty="0" smtClean="0">
                <a:latin typeface="Calibri" panose="020F0502020204030204" pitchFamily="34" charset="0"/>
                <a:cs typeface="Calibri" panose="020F0502020204030204" pitchFamily="34" charset="0"/>
              </a:rPr>
              <a:t>היבט </a:t>
            </a:r>
            <a:r>
              <a:rPr lang="he-IL" b="1" dirty="0">
                <a:latin typeface="Calibri" panose="020F0502020204030204" pitchFamily="34" charset="0"/>
                <a:cs typeface="Calibri" panose="020F0502020204030204" pitchFamily="34" charset="0"/>
              </a:rPr>
              <a:t>חשוב נוסף הוא המסוגלות של הילד להישמע לדמויות סמכות בחייו, להתנהל ולקבל את הכללים והחוקים של מסגרות שונות. היכולת להסתגל תמשיך ללוות אותו לאורך השנים</a:t>
            </a:r>
            <a:r>
              <a:rPr lang="en-US"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024605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43491" y="404665"/>
            <a:ext cx="6571343" cy="1152128"/>
          </a:xfrm>
        </p:spPr>
        <p:txBody>
          <a:bodyPr>
            <a:normAutofit/>
          </a:bodyPr>
          <a:lstStyle/>
          <a:p>
            <a:pPr algn="ctr"/>
            <a:r>
              <a:rPr lang="he-IL" sz="3600" b="1" dirty="0"/>
              <a:t>טראומה</a:t>
            </a:r>
          </a:p>
        </p:txBody>
      </p:sp>
      <p:sp>
        <p:nvSpPr>
          <p:cNvPr id="3" name="מציין מיקום תוכן 2"/>
          <p:cNvSpPr>
            <a:spLocks noGrp="1"/>
          </p:cNvSpPr>
          <p:nvPr>
            <p:ph idx="1"/>
          </p:nvPr>
        </p:nvSpPr>
        <p:spPr>
          <a:xfrm>
            <a:off x="609600" y="2060848"/>
            <a:ext cx="7924800" cy="4104456"/>
          </a:xfrm>
        </p:spPr>
        <p:txBody>
          <a:bodyPr>
            <a:noAutofit/>
          </a:bodyPr>
          <a:lstStyle/>
          <a:p>
            <a:pPr marL="64008" indent="0">
              <a:lnSpc>
                <a:spcPct val="100000"/>
              </a:lnSpc>
              <a:buNone/>
            </a:pPr>
            <a:r>
              <a:rPr lang="he-IL" b="1" dirty="0" smtClean="0">
                <a:latin typeface="Calibri" panose="020F0502020204030204" pitchFamily="34" charset="0"/>
                <a:cs typeface="Calibri" panose="020F0502020204030204" pitchFamily="34" charset="0"/>
              </a:rPr>
              <a:t>טראומה </a:t>
            </a:r>
            <a:r>
              <a:rPr lang="he-IL" b="1" dirty="0">
                <a:latin typeface="Calibri" panose="020F0502020204030204" pitchFamily="34" charset="0"/>
                <a:cs typeface="Calibri" panose="020F0502020204030204" pitchFamily="34" charset="0"/>
              </a:rPr>
              <a:t>אצל ילדים (בדומה למבוגרים), היא אירוע מאיים ופתאומי, המערער את הנחות היסוד הבסיסיות</a:t>
            </a:r>
            <a:r>
              <a:rPr lang="en-US" b="1" dirty="0">
                <a:latin typeface="Calibri" panose="020F0502020204030204" pitchFamily="34" charset="0"/>
                <a:cs typeface="Calibri" panose="020F0502020204030204" pitchFamily="34" charset="0"/>
              </a:rPr>
              <a:t>,</a:t>
            </a:r>
            <a:r>
              <a:rPr lang="he-IL" b="1" dirty="0">
                <a:latin typeface="Calibri" panose="020F0502020204030204" pitchFamily="34" charset="0"/>
                <a:cs typeface="Calibri" panose="020F0502020204030204" pitchFamily="34" charset="0"/>
              </a:rPr>
              <a:t>שהעולם הוא מקום בטוח, צפוי ובר שליטה</a:t>
            </a:r>
            <a:r>
              <a:rPr lang="en-US" b="1" dirty="0" smtClean="0">
                <a:latin typeface="Calibri" panose="020F0502020204030204" pitchFamily="34" charset="0"/>
                <a:cs typeface="Calibri" panose="020F0502020204030204" pitchFamily="34" charset="0"/>
              </a:rPr>
              <a:t>.</a:t>
            </a:r>
            <a:endParaRPr lang="he-IL" b="1" dirty="0" smtClean="0">
              <a:latin typeface="Calibri" panose="020F0502020204030204" pitchFamily="34" charset="0"/>
              <a:cs typeface="Calibri" panose="020F0502020204030204" pitchFamily="34" charset="0"/>
            </a:endParaRPr>
          </a:p>
          <a:p>
            <a:pPr marL="64008" indent="0">
              <a:lnSpc>
                <a:spcPct val="100000"/>
              </a:lnSpc>
              <a:buNone/>
            </a:pP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he-IL" b="1" dirty="0">
                <a:latin typeface="Calibri" panose="020F0502020204030204" pitchFamily="34" charset="0"/>
                <a:cs typeface="Calibri" panose="020F0502020204030204" pitchFamily="34" charset="0"/>
              </a:rPr>
              <a:t>בקרב ילדים, חוויה זו מועצמת על ידי תחושת חוסר אונים וחוסר יכולת להבין את המתרחש</a:t>
            </a:r>
            <a:r>
              <a:rPr lang="en-US" b="1" dirty="0">
                <a:latin typeface="Calibri" panose="020F0502020204030204" pitchFamily="34" charset="0"/>
                <a:cs typeface="Calibri" panose="020F0502020204030204" pitchFamily="34" charset="0"/>
              </a:rPr>
              <a:t>.</a:t>
            </a:r>
            <a:endParaRPr lang="he-IL" b="1" dirty="0">
              <a:latin typeface="Calibri" panose="020F0502020204030204" pitchFamily="34" charset="0"/>
              <a:cs typeface="Calibri" panose="020F0502020204030204" pitchFamily="34" charset="0"/>
            </a:endParaRPr>
          </a:p>
          <a:p>
            <a:pPr marL="64008" indent="0">
              <a:lnSpc>
                <a:spcPct val="100000"/>
              </a:lnSpc>
              <a:buNone/>
            </a:pP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he-IL" b="1" dirty="0">
                <a:latin typeface="Calibri" panose="020F0502020204030204" pitchFamily="34" charset="0"/>
                <a:cs typeface="Calibri" panose="020F0502020204030204" pitchFamily="34" charset="0"/>
              </a:rPr>
              <a:t>טראומה עלולה גם לפגוע בתחושת המוגנות של הילד, שכן ביטחונו בדבר יכולתו של ההורה להגן עליו, מתערערת</a:t>
            </a:r>
            <a:r>
              <a:rPr lang="en-US" b="1" dirty="0" smtClean="0">
                <a:latin typeface="Calibri" panose="020F0502020204030204" pitchFamily="34" charset="0"/>
                <a:cs typeface="Calibri" panose="020F0502020204030204" pitchFamily="34" charset="0"/>
              </a:rPr>
              <a:t>.</a:t>
            </a:r>
            <a:endParaRPr lang="en-US" b="1" dirty="0">
              <a:latin typeface="Calibri" panose="020F0502020204030204" pitchFamily="34" charset="0"/>
              <a:cs typeface="Calibri" panose="020F0502020204030204" pitchFamily="34" charset="0"/>
            </a:endParaRPr>
          </a:p>
          <a:p>
            <a:pPr marL="64008" indent="0">
              <a:lnSpc>
                <a:spcPct val="100000"/>
              </a:lnSpc>
              <a:buNone/>
            </a:pPr>
            <a:r>
              <a:rPr lang="he-IL" b="1" dirty="0">
                <a:latin typeface="Calibri" panose="020F0502020204030204" pitchFamily="34" charset="0"/>
                <a:cs typeface="Calibri" panose="020F0502020204030204" pitchFamily="34" charset="0"/>
              </a:rPr>
              <a:t>אירועי טראומה אצל ילדים מנפצים את החיבור בין עבר, הווה ועתיד ומפרים את ארגון חוויית העצמי</a:t>
            </a:r>
            <a:r>
              <a:rPr lang="en-US" b="1" dirty="0">
                <a:latin typeface="Calibri" panose="020F0502020204030204" pitchFamily="34" charset="0"/>
                <a:cs typeface="Calibri" panose="020F0502020204030204" pitchFamily="34" charset="0"/>
              </a:rPr>
              <a:t>.</a:t>
            </a:r>
            <a:br>
              <a:rPr lang="en-US" b="1" dirty="0">
                <a:latin typeface="Calibri" panose="020F0502020204030204" pitchFamily="34" charset="0"/>
                <a:cs typeface="Calibri" panose="020F0502020204030204" pitchFamily="34" charset="0"/>
              </a:rPr>
            </a:br>
            <a:endParaRPr lang="he-I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22711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467544" y="2211710"/>
            <a:ext cx="8229600" cy="5249738"/>
          </a:xfrm>
        </p:spPr>
        <p:txBody>
          <a:bodyPr>
            <a:normAutofit/>
          </a:bodyPr>
          <a:lstStyle/>
          <a:p>
            <a:pPr algn="ctr"/>
            <a:r>
              <a:rPr lang="he-IL" sz="4400" b="1" i="1" dirty="0">
                <a:latin typeface="Calibri" panose="020F0502020204030204" pitchFamily="34" charset="0"/>
                <a:cs typeface="Calibri" panose="020F0502020204030204" pitchFamily="34" charset="0"/>
              </a:rPr>
              <a:t>"כלום לא עצוב</a:t>
            </a:r>
            <a:br>
              <a:rPr lang="he-IL" sz="4400" b="1" i="1" dirty="0">
                <a:latin typeface="Calibri" panose="020F0502020204030204" pitchFamily="34" charset="0"/>
                <a:cs typeface="Calibri" panose="020F0502020204030204" pitchFamily="34" charset="0"/>
              </a:rPr>
            </a:br>
            <a:r>
              <a:rPr lang="he-IL" sz="4400" b="1" i="1" dirty="0">
                <a:latin typeface="Calibri" panose="020F0502020204030204" pitchFamily="34" charset="0"/>
                <a:cs typeface="Calibri" panose="020F0502020204030204" pitchFamily="34" charset="0"/>
              </a:rPr>
              <a:t>הכול כרגיל</a:t>
            </a:r>
            <a:br>
              <a:rPr lang="he-IL" sz="4400" b="1" i="1" dirty="0">
                <a:latin typeface="Calibri" panose="020F0502020204030204" pitchFamily="34" charset="0"/>
                <a:cs typeface="Calibri" panose="020F0502020204030204" pitchFamily="34" charset="0"/>
              </a:rPr>
            </a:br>
            <a:r>
              <a:rPr lang="he-IL" sz="4400" b="1" i="1" dirty="0">
                <a:latin typeface="Calibri" panose="020F0502020204030204" pitchFamily="34" charset="0"/>
                <a:cs typeface="Calibri" panose="020F0502020204030204" pitchFamily="34" charset="0"/>
              </a:rPr>
              <a:t>כלום לא קורה פה</a:t>
            </a:r>
            <a:br>
              <a:rPr lang="he-IL" sz="4400" b="1" i="1" dirty="0">
                <a:latin typeface="Calibri" panose="020F0502020204030204" pitchFamily="34" charset="0"/>
                <a:cs typeface="Calibri" panose="020F0502020204030204" pitchFamily="34" charset="0"/>
              </a:rPr>
            </a:br>
            <a:r>
              <a:rPr lang="he-IL" sz="4400" b="1" i="1" dirty="0">
                <a:latin typeface="Calibri" panose="020F0502020204030204" pitchFamily="34" charset="0"/>
                <a:cs typeface="Calibri" panose="020F0502020204030204" pitchFamily="34" charset="0"/>
              </a:rPr>
              <a:t>כלום לא קורה </a:t>
            </a:r>
            <a:br>
              <a:rPr lang="he-IL" sz="4400" b="1" i="1" dirty="0">
                <a:latin typeface="Calibri" panose="020F0502020204030204" pitchFamily="34" charset="0"/>
                <a:cs typeface="Calibri" panose="020F0502020204030204" pitchFamily="34" charset="0"/>
              </a:rPr>
            </a:br>
            <a:r>
              <a:rPr lang="he-IL" sz="4400" b="1" i="1" dirty="0">
                <a:latin typeface="Calibri" panose="020F0502020204030204" pitchFamily="34" charset="0"/>
                <a:cs typeface="Calibri" panose="020F0502020204030204" pitchFamily="34" charset="0"/>
              </a:rPr>
              <a:t>פה"</a:t>
            </a:r>
            <a:r>
              <a:rPr lang="he-IL" sz="4400" dirty="0">
                <a:latin typeface="Narkisim" panose="020E0502050101010101" pitchFamily="34" charset="-79"/>
                <a:cs typeface="Narkisim" panose="020E0502050101010101" pitchFamily="34" charset="-79"/>
              </a:rPr>
              <a:t/>
            </a:r>
            <a:br>
              <a:rPr lang="he-IL" sz="4400" dirty="0">
                <a:latin typeface="Narkisim" panose="020E0502050101010101" pitchFamily="34" charset="-79"/>
                <a:cs typeface="Narkisim" panose="020E0502050101010101" pitchFamily="34" charset="-79"/>
              </a:rPr>
            </a:br>
            <a:r>
              <a:rPr lang="he-IL" sz="4400" dirty="0">
                <a:latin typeface="Narkisim" panose="020E0502050101010101" pitchFamily="34" charset="-79"/>
                <a:cs typeface="Narkisim" panose="020E0502050101010101" pitchFamily="34" charset="-79"/>
              </a:rPr>
              <a:t>                                     </a:t>
            </a:r>
            <a:r>
              <a:rPr lang="he-IL" sz="1800" dirty="0"/>
              <a:t>אביתר בנאי</a:t>
            </a:r>
            <a:endParaRPr lang="he-IL" dirty="0"/>
          </a:p>
        </p:txBody>
      </p:sp>
    </p:spTree>
    <p:extLst>
      <p:ext uri="{BB962C8B-B14F-4D97-AF65-F5344CB8AC3E}">
        <p14:creationId xmlns:p14="http://schemas.microsoft.com/office/powerpoint/2010/main" val="3235838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xmlns="" id="{9DCE1ADC-F8C4-4095-9F58-EBAA64A7054A}"/>
              </a:ext>
            </a:extLst>
          </p:cNvPr>
          <p:cNvSpPr txBox="1">
            <a:spLocks/>
          </p:cNvSpPr>
          <p:nvPr/>
        </p:nvSpPr>
        <p:spPr>
          <a:xfrm>
            <a:off x="1371600" y="620688"/>
            <a:ext cx="6400800" cy="1059305"/>
          </a:xfrm>
          <a:prstGeom prst="rect">
            <a:avLst/>
          </a:prstGeom>
        </p:spPr>
        <p:txBody>
          <a:bodyPr vert="horz" lIns="91440" tIns="45720" rIns="91440" bIns="45720" rtlCol="0" anchor="t">
            <a:normAutofit fontScale="85000" lnSpcReduction="20000"/>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he-IL" sz="4800" b="1" dirty="0">
                <a:solidFill>
                  <a:prstClr val="black"/>
                </a:solidFill>
                <a:latin typeface="Calibri" panose="020F0502020204030204" pitchFamily="34" charset="0"/>
                <a:cs typeface="Calibri" panose="020F0502020204030204" pitchFamily="34" charset="0"/>
              </a:rPr>
              <a:t>ילדים ונוער לא מדברים מצוקה הם מתנהגים אותה...</a:t>
            </a:r>
          </a:p>
        </p:txBody>
      </p:sp>
      <p:sp>
        <p:nvSpPr>
          <p:cNvPr id="6" name="כותרת משנה 3">
            <a:extLst>
              <a:ext uri="{FF2B5EF4-FFF2-40B4-BE49-F238E27FC236}">
                <a16:creationId xmlns:a16="http://schemas.microsoft.com/office/drawing/2014/main" xmlns="" id="{6CA2745F-F46C-4213-9F49-BF32432445CF}"/>
              </a:ext>
            </a:extLst>
          </p:cNvPr>
          <p:cNvSpPr txBox="1">
            <a:spLocks/>
          </p:cNvSpPr>
          <p:nvPr/>
        </p:nvSpPr>
        <p:spPr>
          <a:xfrm>
            <a:off x="1475656" y="2060848"/>
            <a:ext cx="6400800" cy="1752600"/>
          </a:xfrm>
          <a:prstGeom prst="rect">
            <a:avLst/>
          </a:prstGeom>
        </p:spPr>
        <p:txBody>
          <a:bodyPr>
            <a:normAutofit/>
          </a:bodyPr>
          <a:lstStyle>
            <a:lvl1pPr marL="228600" indent="-228600" algn="r" defTabSz="685800" rtl="1"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r" defTabSz="685800" rtl="1"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lnSpc>
                <a:spcPct val="110000"/>
              </a:lnSpc>
              <a:spcBef>
                <a:spcPct val="20000"/>
              </a:spcBef>
              <a:buClr>
                <a:srgbClr val="B71E42"/>
              </a:buClr>
              <a:buFont typeface="Arial" panose="020B0604020202020204" pitchFamily="34" charset="0"/>
              <a:buNone/>
            </a:pPr>
            <a:r>
              <a:rPr lang="he-IL" sz="2600" b="1" dirty="0">
                <a:solidFill>
                  <a:prstClr val="black"/>
                </a:solidFill>
                <a:latin typeface="Calibri" panose="020F0502020204030204" pitchFamily="34" charset="0"/>
                <a:cs typeface="Calibri" panose="020F0502020204030204" pitchFamily="34" charset="0"/>
              </a:rPr>
              <a:t>ההתבגרות היא רכבת הרים עם המון עליות וירידות ובעיקר מלאה בהפתעות וקפיצות לא צפויות</a:t>
            </a:r>
          </a:p>
        </p:txBody>
      </p:sp>
      <p:sp>
        <p:nvSpPr>
          <p:cNvPr id="8" name="כותרת 7">
            <a:extLst>
              <a:ext uri="{FF2B5EF4-FFF2-40B4-BE49-F238E27FC236}">
                <a16:creationId xmlns:a16="http://schemas.microsoft.com/office/drawing/2014/main" xmlns="" id="{93ED0AB2-F281-4837-B018-EB1D63017CF9}"/>
              </a:ext>
            </a:extLst>
          </p:cNvPr>
          <p:cNvSpPr txBox="1">
            <a:spLocks/>
          </p:cNvSpPr>
          <p:nvPr/>
        </p:nvSpPr>
        <p:spPr>
          <a:xfrm>
            <a:off x="444686" y="4221088"/>
            <a:ext cx="8568952" cy="1656184"/>
          </a:xfrm>
          <a:prstGeom prst="rect">
            <a:avLst/>
          </a:prstGeom>
        </p:spPr>
        <p:txBody>
          <a:bodyPr vert="horz" lIns="91440" tIns="45720" rIns="91440" bIns="45720" rtlCol="0" anchor="t">
            <a:no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lnSpc>
                <a:spcPct val="100000"/>
              </a:lnSpc>
              <a:spcAft>
                <a:spcPts val="600"/>
              </a:spcAft>
            </a:pPr>
            <a:r>
              <a:rPr lang="he-IL" sz="4400" b="1" dirty="0">
                <a:solidFill>
                  <a:prstClr val="black"/>
                </a:solidFill>
                <a:latin typeface="Calibri" panose="020F0502020204030204" pitchFamily="34" charset="0"/>
                <a:cs typeface="Calibri" panose="020F0502020204030204" pitchFamily="34" charset="0"/>
              </a:rPr>
              <a:t>איך נדע מתי עובר הגבול?</a:t>
            </a:r>
          </a:p>
        </p:txBody>
      </p:sp>
      <p:sp>
        <p:nvSpPr>
          <p:cNvPr id="9" name="Arrow: Down 8">
            <a:extLst>
              <a:ext uri="{FF2B5EF4-FFF2-40B4-BE49-F238E27FC236}">
                <a16:creationId xmlns:a16="http://schemas.microsoft.com/office/drawing/2014/main" xmlns="" id="{2A64212C-A107-4892-BAD1-D9C39111FBC9}"/>
              </a:ext>
            </a:extLst>
          </p:cNvPr>
          <p:cNvSpPr/>
          <p:nvPr/>
        </p:nvSpPr>
        <p:spPr>
          <a:xfrm>
            <a:off x="4479552" y="3284984"/>
            <a:ext cx="504056" cy="792088"/>
          </a:xfrm>
          <a:prstGeom prst="downArrow">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Tree>
    <p:extLst>
      <p:ext uri="{BB962C8B-B14F-4D97-AF65-F5344CB8AC3E}">
        <p14:creationId xmlns:p14="http://schemas.microsoft.com/office/powerpoint/2010/main" val="728156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548680"/>
            <a:ext cx="6624736" cy="4968552"/>
          </a:xfrm>
          <a:prstGeom prst="rect">
            <a:avLst/>
          </a:prstGeom>
          <a:noFill/>
        </p:spPr>
        <p:txBody>
          <a:bodyPr wrap="square" rtlCol="1">
            <a:spAutoFit/>
          </a:bodyPr>
          <a:lstStyle/>
          <a:p>
            <a:endParaRPr lang="he-IL" dirty="0"/>
          </a:p>
        </p:txBody>
      </p:sp>
      <p:sp>
        <p:nvSpPr>
          <p:cNvPr id="6" name="כותרת 5"/>
          <p:cNvSpPr>
            <a:spLocks noGrp="1"/>
          </p:cNvSpPr>
          <p:nvPr>
            <p:ph type="title"/>
          </p:nvPr>
        </p:nvSpPr>
        <p:spPr/>
        <p:txBody>
          <a:bodyPr vert="horz" anchor="ctr">
            <a:normAutofit/>
          </a:bodyPr>
          <a:lstStyle/>
          <a:p>
            <a:pPr algn="ctr"/>
            <a:r>
              <a:rPr lang="he-IL" sz="3600" b="1" dirty="0"/>
              <a:t>זיהוי סימני מצוקה</a:t>
            </a:r>
          </a:p>
        </p:txBody>
      </p:sp>
      <p:sp>
        <p:nvSpPr>
          <p:cNvPr id="7" name="מציין מיקום תוכן 6"/>
          <p:cNvSpPr>
            <a:spLocks noGrp="1"/>
          </p:cNvSpPr>
          <p:nvPr>
            <p:ph idx="1"/>
          </p:nvPr>
        </p:nvSpPr>
        <p:spPr>
          <a:xfrm>
            <a:off x="467544" y="2060848"/>
            <a:ext cx="7560840" cy="2808312"/>
          </a:xfrm>
        </p:spPr>
        <p:txBody>
          <a:bodyPr vert="horz" numCol="2" anchor="t">
            <a:noAutofit/>
          </a:bodyPr>
          <a:lstStyle/>
          <a:p>
            <a:r>
              <a:rPr lang="he-IL" sz="2800" b="1" dirty="0">
                <a:solidFill>
                  <a:srgbClr val="FF0066"/>
                </a:solidFill>
                <a:latin typeface="Calibri" panose="020F0502020204030204" pitchFamily="34" charset="0"/>
                <a:cs typeface="Calibri" panose="020F0502020204030204" pitchFamily="34" charset="0"/>
              </a:rPr>
              <a:t>הסתגרות</a:t>
            </a:r>
          </a:p>
          <a:p>
            <a:r>
              <a:rPr lang="he-IL" sz="2800" b="1" dirty="0">
                <a:solidFill>
                  <a:srgbClr val="FF0066"/>
                </a:solidFill>
                <a:latin typeface="Calibri" panose="020F0502020204030204" pitchFamily="34" charset="0"/>
                <a:cs typeface="Calibri" panose="020F0502020204030204" pitchFamily="34" charset="0"/>
              </a:rPr>
              <a:t>הימנעות</a:t>
            </a:r>
          </a:p>
          <a:p>
            <a:r>
              <a:rPr lang="he-IL" sz="2800" b="1" dirty="0">
                <a:latin typeface="Calibri" panose="020F0502020204030204" pitchFamily="34" charset="0"/>
                <a:cs typeface="Calibri" panose="020F0502020204030204" pitchFamily="34" charset="0"/>
              </a:rPr>
              <a:t>שתיקות</a:t>
            </a:r>
          </a:p>
          <a:p>
            <a:r>
              <a:rPr lang="he-IL" sz="2800" b="1" dirty="0">
                <a:latin typeface="Calibri" panose="020F0502020204030204" pitchFamily="34" charset="0"/>
                <a:cs typeface="Calibri" panose="020F0502020204030204" pitchFamily="34" charset="0"/>
              </a:rPr>
              <a:t>ירידה בהישגים</a:t>
            </a:r>
          </a:p>
          <a:p>
            <a:r>
              <a:rPr lang="he-IL" sz="2800" b="1" dirty="0">
                <a:latin typeface="Calibri" panose="020F0502020204030204" pitchFamily="34" charset="0"/>
                <a:cs typeface="Calibri" panose="020F0502020204030204" pitchFamily="34" charset="0"/>
              </a:rPr>
              <a:t>ירידה בתפקוד</a:t>
            </a:r>
          </a:p>
          <a:p>
            <a:r>
              <a:rPr lang="he-IL" sz="2800" b="1" dirty="0">
                <a:latin typeface="Calibri" panose="020F0502020204030204" pitchFamily="34" charset="0"/>
                <a:cs typeface="Calibri" panose="020F0502020204030204" pitchFamily="34" charset="0"/>
              </a:rPr>
              <a:t>היעדרות מבית הספר</a:t>
            </a:r>
          </a:p>
          <a:p>
            <a:r>
              <a:rPr lang="he-IL" sz="2800" b="1" dirty="0" smtClean="0">
                <a:latin typeface="Calibri" panose="020F0502020204030204" pitchFamily="34" charset="0"/>
                <a:cs typeface="Calibri" panose="020F0502020204030204" pitchFamily="34" charset="0"/>
              </a:rPr>
              <a:t>פגיעה במערך החברתי</a:t>
            </a:r>
          </a:p>
          <a:p>
            <a:r>
              <a:rPr lang="he-IL" sz="2800" b="1" dirty="0" smtClean="0">
                <a:latin typeface="Calibri" panose="020F0502020204030204" pitchFamily="34" charset="0"/>
                <a:cs typeface="Calibri" panose="020F0502020204030204" pitchFamily="34" charset="0"/>
              </a:rPr>
              <a:t>תנודות במצב רוח</a:t>
            </a:r>
          </a:p>
          <a:p>
            <a:r>
              <a:rPr lang="he-IL" sz="2800" b="1" dirty="0" smtClean="0">
                <a:latin typeface="Calibri" panose="020F0502020204030204" pitchFamily="34" charset="0"/>
                <a:cs typeface="Calibri" panose="020F0502020204030204" pitchFamily="34" charset="0"/>
              </a:rPr>
              <a:t>התנהגות  מוזרה</a:t>
            </a:r>
          </a:p>
          <a:p>
            <a:pPr marL="0" indent="0">
              <a:buNone/>
            </a:pPr>
            <a:endParaRPr lang="he-IL" sz="2800" b="1" dirty="0">
              <a:latin typeface="Calibri" panose="020F0502020204030204" pitchFamily="34" charset="0"/>
              <a:cs typeface="Calibri" panose="020F0502020204030204" pitchFamily="34" charset="0"/>
            </a:endParaRPr>
          </a:p>
        </p:txBody>
      </p:sp>
      <p:pic>
        <p:nvPicPr>
          <p:cNvPr id="4098" name="Picture 2" descr="תוצאת תמונה עבור ‪warning sign‬‏"/>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4493423"/>
            <a:ext cx="2520280" cy="1577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315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anchor="ctr">
            <a:normAutofit/>
          </a:bodyPr>
          <a:lstStyle/>
          <a:p>
            <a:pPr algn="ctr"/>
            <a:r>
              <a:rPr lang="he-IL" sz="3600" b="1" dirty="0"/>
              <a:t>לדוגמא</a:t>
            </a:r>
          </a:p>
        </p:txBody>
      </p:sp>
      <p:sp>
        <p:nvSpPr>
          <p:cNvPr id="3" name="מציין מיקום תוכן 2"/>
          <p:cNvSpPr>
            <a:spLocks noGrp="1"/>
          </p:cNvSpPr>
          <p:nvPr>
            <p:ph idx="1"/>
          </p:nvPr>
        </p:nvSpPr>
        <p:spPr/>
        <p:txBody>
          <a:bodyPr vert="horz" anchor="t">
            <a:noAutofit/>
          </a:bodyPr>
          <a:lstStyle/>
          <a:p>
            <a:r>
              <a:rPr lang="he-IL" sz="2400" b="1" dirty="0">
                <a:latin typeface="Calibri" panose="020F0502020204030204" pitchFamily="34" charset="0"/>
                <a:cs typeface="Calibri" panose="020F0502020204030204" pitchFamily="34" charset="0"/>
              </a:rPr>
              <a:t>בכי מרובה – ללא יכולת ויסות או גירוי חיצוני</a:t>
            </a:r>
          </a:p>
          <a:p>
            <a:r>
              <a:rPr lang="he-IL" sz="2400" b="1" dirty="0">
                <a:latin typeface="Calibri" panose="020F0502020204030204" pitchFamily="34" charset="0"/>
                <a:cs typeface="Calibri" panose="020F0502020204030204" pitchFamily="34" charset="0"/>
              </a:rPr>
              <a:t>דאגה מוגזמת – "משהו רע עומד לקרות לי ולקרוביי"</a:t>
            </a:r>
          </a:p>
          <a:p>
            <a:r>
              <a:rPr lang="he-IL" sz="2400" b="1" dirty="0">
                <a:latin typeface="Calibri" panose="020F0502020204030204" pitchFamily="34" charset="0"/>
                <a:cs typeface="Calibri" panose="020F0502020204030204" pitchFamily="34" charset="0"/>
              </a:rPr>
              <a:t>חרדה – תגובות בהלה, דריכות ועוררות.</a:t>
            </a:r>
          </a:p>
          <a:p>
            <a:r>
              <a:rPr lang="he-IL" sz="2400" b="1" dirty="0">
                <a:latin typeface="Calibri" panose="020F0502020204030204" pitchFamily="34" charset="0"/>
                <a:cs typeface="Calibri" panose="020F0502020204030204" pitchFamily="34" charset="0"/>
              </a:rPr>
              <a:t>מחשבות פסימיות – "אני לא שווה", "אני לא יכול"</a:t>
            </a:r>
          </a:p>
          <a:p>
            <a:r>
              <a:rPr lang="he-IL" sz="2400" b="1" dirty="0">
                <a:latin typeface="Calibri" panose="020F0502020204030204" pitchFamily="34" charset="0"/>
                <a:cs typeface="Calibri" panose="020F0502020204030204" pitchFamily="34" charset="0"/>
              </a:rPr>
              <a:t>אמירות מייאשות – "אין טעם לחיים"</a:t>
            </a:r>
          </a:p>
          <a:p>
            <a:r>
              <a:rPr lang="he-IL" sz="2400" b="1" dirty="0">
                <a:latin typeface="Calibri" panose="020F0502020204030204" pitchFamily="34" charset="0"/>
                <a:cs typeface="Calibri" panose="020F0502020204030204" pitchFamily="34" charset="0"/>
              </a:rPr>
              <a:t>רגרסיה לשלבים מוקדמים בהתפתחות – הרטבה, אכילת ציפורניים, מציצת אצבע. </a:t>
            </a:r>
          </a:p>
        </p:txBody>
      </p:sp>
    </p:spTree>
    <p:extLst>
      <p:ext uri="{BB962C8B-B14F-4D97-AF65-F5344CB8AC3E}">
        <p14:creationId xmlns:p14="http://schemas.microsoft.com/office/powerpoint/2010/main" val="1205824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xmlns="" id="{4B984AEA-8D39-4850-BE22-88CAA26F1E9D}"/>
              </a:ext>
            </a:extLst>
          </p:cNvPr>
          <p:cNvGraphicFramePr/>
          <p:nvPr>
            <p:extLst>
              <p:ext uri="{D42A27DB-BD31-4B8C-83A1-F6EECF244321}">
                <p14:modId xmlns:p14="http://schemas.microsoft.com/office/powerpoint/2010/main" val="57762796"/>
              </p:ext>
            </p:extLst>
          </p:nvPr>
        </p:nvGraphicFramePr>
        <p:xfrm>
          <a:off x="1542405" y="1988840"/>
          <a:ext cx="637351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כותרת 7">
            <a:extLst>
              <a:ext uri="{FF2B5EF4-FFF2-40B4-BE49-F238E27FC236}">
                <a16:creationId xmlns:a16="http://schemas.microsoft.com/office/drawing/2014/main" xmlns="" id="{4B1A3F79-21FF-4CCA-A140-4CF1C8CDC51B}"/>
              </a:ext>
            </a:extLst>
          </p:cNvPr>
          <p:cNvSpPr txBox="1">
            <a:spLocks/>
          </p:cNvSpPr>
          <p:nvPr/>
        </p:nvSpPr>
        <p:spPr>
          <a:xfrm>
            <a:off x="840730" y="715114"/>
            <a:ext cx="7776864" cy="1059305"/>
          </a:xfrm>
          <a:prstGeom prst="rect">
            <a:avLst/>
          </a:prstGeom>
        </p:spPr>
        <p:txBody>
          <a:bodyPr vert="horz" lIns="91440" tIns="45720" rIns="91440" bIns="45720" rtlCol="0" anchor="t">
            <a:norm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he-IL" sz="4800" b="1" dirty="0">
                <a:solidFill>
                  <a:prstClr val="black"/>
                </a:solidFill>
                <a:latin typeface="Calibri" panose="020F0502020204030204" pitchFamily="34" charset="0"/>
                <a:cs typeface="Calibri" panose="020F0502020204030204" pitchFamily="34" charset="0"/>
              </a:rPr>
              <a:t>מתי בעיה היא הפרעה?</a:t>
            </a:r>
          </a:p>
        </p:txBody>
      </p:sp>
    </p:spTree>
    <p:extLst>
      <p:ext uri="{BB962C8B-B14F-4D97-AF65-F5344CB8AC3E}">
        <p14:creationId xmlns:p14="http://schemas.microsoft.com/office/powerpoint/2010/main" val="1374396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ser\Desktop\נוער בסיכון\גיל ההתבגרות.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148003"/>
            <a:ext cx="2808312" cy="2909393"/>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8" name="כותרת 7">
            <a:extLst>
              <a:ext uri="{FF2B5EF4-FFF2-40B4-BE49-F238E27FC236}">
                <a16:creationId xmlns:a16="http://schemas.microsoft.com/office/drawing/2014/main" xmlns="" id="{BC9D73B8-1E94-419A-94E9-5CECCB615E4E}"/>
              </a:ext>
            </a:extLst>
          </p:cNvPr>
          <p:cNvSpPr txBox="1">
            <a:spLocks/>
          </p:cNvSpPr>
          <p:nvPr/>
        </p:nvSpPr>
        <p:spPr>
          <a:xfrm>
            <a:off x="840730" y="715114"/>
            <a:ext cx="7776864" cy="1059305"/>
          </a:xfrm>
          <a:prstGeom prst="rect">
            <a:avLst/>
          </a:prstGeom>
        </p:spPr>
        <p:txBody>
          <a:bodyPr vert="horz" lIns="91440" tIns="45720" rIns="91440" bIns="45720" rtlCol="0" anchor="t">
            <a:norm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he-IL" sz="4800" b="1" dirty="0">
                <a:solidFill>
                  <a:prstClr val="black"/>
                </a:solidFill>
                <a:latin typeface="Calibri" panose="020F0502020204030204" pitchFamily="34" charset="0"/>
                <a:cs typeface="Calibri" panose="020F0502020204030204" pitchFamily="34" charset="0"/>
              </a:rPr>
              <a:t>גיל ההתבגרות</a:t>
            </a:r>
          </a:p>
        </p:txBody>
      </p:sp>
      <p:sp>
        <p:nvSpPr>
          <p:cNvPr id="9" name="כותרת 7">
            <a:extLst>
              <a:ext uri="{FF2B5EF4-FFF2-40B4-BE49-F238E27FC236}">
                <a16:creationId xmlns:a16="http://schemas.microsoft.com/office/drawing/2014/main" xmlns="" id="{643488B9-917F-4693-93AD-4AACB919339D}"/>
              </a:ext>
            </a:extLst>
          </p:cNvPr>
          <p:cNvSpPr txBox="1">
            <a:spLocks/>
          </p:cNvSpPr>
          <p:nvPr/>
        </p:nvSpPr>
        <p:spPr>
          <a:xfrm>
            <a:off x="3721050" y="1760579"/>
            <a:ext cx="4896544" cy="3744416"/>
          </a:xfrm>
          <a:prstGeom prst="rect">
            <a:avLst/>
          </a:prstGeom>
        </p:spPr>
        <p:txBody>
          <a:bodyPr vert="horz" lIns="91440" tIns="45720" rIns="91440" bIns="45720" rtlCol="0" anchor="t">
            <a:no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457200" indent="-457200" algn="r">
              <a:lnSpc>
                <a:spcPct val="150000"/>
              </a:lnSpc>
              <a:spcAft>
                <a:spcPts val="6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גיבוש זהות </a:t>
            </a:r>
          </a:p>
          <a:p>
            <a:pPr marL="457200" indent="-457200" algn="r">
              <a:lnSpc>
                <a:spcPct val="150000"/>
              </a:lnSpc>
              <a:spcAft>
                <a:spcPts val="6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מעבר מתלות לעצמאות </a:t>
            </a:r>
          </a:p>
          <a:p>
            <a:pPr marL="457200" indent="-457200" algn="r">
              <a:lnSpc>
                <a:spcPct val="150000"/>
              </a:lnSpc>
              <a:spcAft>
                <a:spcPts val="6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בחינת גבולות</a:t>
            </a:r>
          </a:p>
          <a:p>
            <a:pPr marL="457200" indent="-457200" algn="r">
              <a:lnSpc>
                <a:spcPct val="150000"/>
              </a:lnSpc>
              <a:spcAft>
                <a:spcPts val="6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ייחודיות וחסינות</a:t>
            </a:r>
          </a:p>
          <a:p>
            <a:pPr algn="r">
              <a:lnSpc>
                <a:spcPct val="150000"/>
              </a:lnSpc>
              <a:spcAft>
                <a:spcPts val="600"/>
              </a:spcAft>
            </a:pPr>
            <a:r>
              <a:rPr lang="he-IL" b="1" dirty="0">
                <a:solidFill>
                  <a:prstClr val="black"/>
                </a:solidFill>
                <a:latin typeface="Calibri" panose="020F0502020204030204" pitchFamily="34" charset="0"/>
                <a:cs typeface="Calibri" panose="020F0502020204030204" pitchFamily="34" charset="0"/>
              </a:rPr>
              <a:t> </a:t>
            </a:r>
          </a:p>
        </p:txBody>
      </p:sp>
      <p:sp>
        <p:nvSpPr>
          <p:cNvPr id="7" name="Rectangle 6">
            <a:extLst>
              <a:ext uri="{FF2B5EF4-FFF2-40B4-BE49-F238E27FC236}">
                <a16:creationId xmlns:a16="http://schemas.microsoft.com/office/drawing/2014/main" xmlns="" id="{69154972-5BFF-4AB6-BCFF-46A8A3FCD227}"/>
              </a:ext>
            </a:extLst>
          </p:cNvPr>
          <p:cNvSpPr/>
          <p:nvPr/>
        </p:nvSpPr>
        <p:spPr>
          <a:xfrm>
            <a:off x="3131840" y="4994592"/>
            <a:ext cx="3608680" cy="738664"/>
          </a:xfrm>
          <a:prstGeom prst="rect">
            <a:avLst/>
          </a:prstGeom>
        </p:spPr>
        <p:txBody>
          <a:bodyPr wrap="none">
            <a:spAutoFit/>
          </a:bodyPr>
          <a:lstStyle/>
          <a:p>
            <a:pPr algn="l" defTabSz="457200" rtl="0"/>
            <a:r>
              <a:rPr lang="he-IL" sz="4200" b="1" dirty="0">
                <a:solidFill>
                  <a:prstClr val="black"/>
                </a:solidFill>
                <a:latin typeface="Calibri" panose="020F0502020204030204" pitchFamily="34" charset="0"/>
                <a:cs typeface="Calibri" panose="020F0502020204030204" pitchFamily="34" charset="0"/>
              </a:rPr>
              <a:t>הם צריכים אתכם</a:t>
            </a:r>
            <a:endParaRPr lang="he-IL" sz="4200" dirty="0">
              <a:solidFill>
                <a:prstClr val="black"/>
              </a:solidFill>
            </a:endParaRPr>
          </a:p>
        </p:txBody>
      </p:sp>
    </p:spTree>
    <p:extLst>
      <p:ext uri="{BB962C8B-B14F-4D97-AF65-F5344CB8AC3E}">
        <p14:creationId xmlns:p14="http://schemas.microsoft.com/office/powerpoint/2010/main" val="2523135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400" b="1" dirty="0" smtClean="0">
                <a:latin typeface="Calibri" panose="020F0502020204030204" pitchFamily="34" charset="0"/>
                <a:cs typeface="Calibri" panose="020F0502020204030204" pitchFamily="34" charset="0"/>
              </a:rPr>
              <a:t>מהי הפרעת התנהגות?</a:t>
            </a:r>
            <a:endParaRPr lang="he-IL" sz="4400" b="1" dirty="0">
              <a:latin typeface="Calibri" panose="020F0502020204030204" pitchFamily="34" charset="0"/>
              <a:cs typeface="Calibri" panose="020F0502020204030204" pitchFamily="34" charset="0"/>
            </a:endParaRPr>
          </a:p>
        </p:txBody>
      </p:sp>
      <p:sp>
        <p:nvSpPr>
          <p:cNvPr id="3" name="מציין מיקום תוכן 2"/>
          <p:cNvSpPr>
            <a:spLocks noGrp="1"/>
          </p:cNvSpPr>
          <p:nvPr>
            <p:ph idx="1"/>
          </p:nvPr>
        </p:nvSpPr>
        <p:spPr/>
        <p:txBody>
          <a:bodyPr>
            <a:noAutofit/>
          </a:bodyPr>
          <a:lstStyle/>
          <a:p>
            <a:pPr lvl="0">
              <a:buClr>
                <a:srgbClr val="CEB966"/>
              </a:buClr>
            </a:pPr>
            <a:r>
              <a:rPr lang="he-IL" sz="2400" b="1" dirty="0">
                <a:latin typeface="Calibri" panose="020F0502020204030204" pitchFamily="34" charset="0"/>
                <a:cs typeface="Calibri" panose="020F0502020204030204" pitchFamily="34" charset="0"/>
              </a:rPr>
              <a:t>הפרעת התנהגות היא שם כולל לקבוצה של בעיות התנהגותיות ורגשיות. ילדים ומתבגרים, שסובלים מהפרעה זו מתקשים לציית לחוקים וכללים, ונוטים להתנהג בדרך שאינה מקובלת מבחינה חברתית. הם נתפסים על ידי סביבתם כ"רעים" או כעבריינים, יותר מאשר </a:t>
            </a:r>
            <a:r>
              <a:rPr lang="he-IL" sz="2400" b="1" dirty="0" smtClean="0">
                <a:latin typeface="Calibri" panose="020F0502020204030204" pitchFamily="34" charset="0"/>
                <a:cs typeface="Calibri" panose="020F0502020204030204" pitchFamily="34" charset="0"/>
              </a:rPr>
              <a:t>כסובלים מבעיה נפשית. </a:t>
            </a:r>
            <a:endParaRPr lang="he-IL"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67439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ענן 5"/>
          <p:cNvSpPr/>
          <p:nvPr/>
        </p:nvSpPr>
        <p:spPr>
          <a:xfrm>
            <a:off x="6998568" y="2035696"/>
            <a:ext cx="1368152" cy="914400"/>
          </a:xfrm>
          <a:prstGeom prst="cloud">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t>דיכאון</a:t>
            </a:r>
            <a:endParaRPr lang="he-IL" dirty="0"/>
          </a:p>
        </p:txBody>
      </p:sp>
      <p:sp>
        <p:nvSpPr>
          <p:cNvPr id="7" name="ענן 6"/>
          <p:cNvSpPr/>
          <p:nvPr/>
        </p:nvSpPr>
        <p:spPr>
          <a:xfrm>
            <a:off x="4559542" y="1679104"/>
            <a:ext cx="1344724" cy="914400"/>
          </a:xfrm>
          <a:prstGeom prst="cloud">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dirty="0" smtClean="0"/>
              <a:t>ADHD</a:t>
            </a:r>
            <a:endParaRPr lang="he-IL" dirty="0"/>
          </a:p>
        </p:txBody>
      </p:sp>
      <p:sp>
        <p:nvSpPr>
          <p:cNvPr id="8" name="ענן 7"/>
          <p:cNvSpPr/>
          <p:nvPr/>
        </p:nvSpPr>
        <p:spPr>
          <a:xfrm>
            <a:off x="1115616" y="2136304"/>
            <a:ext cx="2112522" cy="914400"/>
          </a:xfrm>
          <a:prstGeom prst="cloud">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t>בעיות התנהגות</a:t>
            </a:r>
            <a:endParaRPr lang="he-IL" dirty="0"/>
          </a:p>
        </p:txBody>
      </p:sp>
      <p:sp>
        <p:nvSpPr>
          <p:cNvPr id="9" name="ענן 8"/>
          <p:cNvSpPr/>
          <p:nvPr/>
        </p:nvSpPr>
        <p:spPr>
          <a:xfrm>
            <a:off x="2555776" y="1340768"/>
            <a:ext cx="2088232" cy="914400"/>
          </a:xfrm>
          <a:prstGeom prst="cloud">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t>התקפי זעם</a:t>
            </a:r>
            <a:endParaRPr lang="he-IL" dirty="0"/>
          </a:p>
        </p:txBody>
      </p:sp>
      <p:sp>
        <p:nvSpPr>
          <p:cNvPr id="10" name="ענן 9"/>
          <p:cNvSpPr/>
          <p:nvPr/>
        </p:nvSpPr>
        <p:spPr>
          <a:xfrm>
            <a:off x="4309120" y="764704"/>
            <a:ext cx="1775048" cy="914400"/>
          </a:xfrm>
          <a:prstGeom prst="cloud">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t>טראומה</a:t>
            </a:r>
            <a:endParaRPr lang="he-IL" dirty="0"/>
          </a:p>
        </p:txBody>
      </p:sp>
      <p:sp>
        <p:nvSpPr>
          <p:cNvPr id="11" name="ענן 10"/>
          <p:cNvSpPr/>
          <p:nvPr/>
        </p:nvSpPr>
        <p:spPr>
          <a:xfrm>
            <a:off x="5868144" y="908720"/>
            <a:ext cx="2016224" cy="1227584"/>
          </a:xfrm>
          <a:prstGeom prst="cloud">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t>בעיות חברתיות</a:t>
            </a:r>
            <a:endParaRPr lang="he-IL" dirty="0"/>
          </a:p>
        </p:txBody>
      </p:sp>
      <p:sp>
        <p:nvSpPr>
          <p:cNvPr id="12" name="ענן 11"/>
          <p:cNvSpPr/>
          <p:nvPr/>
        </p:nvSpPr>
        <p:spPr>
          <a:xfrm>
            <a:off x="5724128" y="2205971"/>
            <a:ext cx="1274440" cy="914400"/>
          </a:xfrm>
          <a:prstGeom prst="cloud">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he-IL" dirty="0" smtClean="0"/>
              <a:t>חרדה</a:t>
            </a:r>
            <a:endParaRPr lang="he-IL" dirty="0"/>
          </a:p>
        </p:txBody>
      </p:sp>
      <p:pic>
        <p:nvPicPr>
          <p:cNvPr id="15" name="תמונה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158" y="2693544"/>
            <a:ext cx="3038688" cy="3255736"/>
          </a:xfrm>
          <a:prstGeom prst="rect">
            <a:avLst/>
          </a:prstGeom>
        </p:spPr>
      </p:pic>
    </p:spTree>
    <p:extLst>
      <p:ext uri="{BB962C8B-B14F-4D97-AF65-F5344CB8AC3E}">
        <p14:creationId xmlns:p14="http://schemas.microsoft.com/office/powerpoint/2010/main" val="3660859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7">
            <a:extLst>
              <a:ext uri="{FF2B5EF4-FFF2-40B4-BE49-F238E27FC236}">
                <a16:creationId xmlns:a16="http://schemas.microsoft.com/office/drawing/2014/main" xmlns="" id="{3359BC01-E092-4D28-B6C2-3F2E0CA06A71}"/>
              </a:ext>
            </a:extLst>
          </p:cNvPr>
          <p:cNvSpPr txBox="1">
            <a:spLocks/>
          </p:cNvSpPr>
          <p:nvPr/>
        </p:nvSpPr>
        <p:spPr>
          <a:xfrm>
            <a:off x="840730" y="715114"/>
            <a:ext cx="7776864" cy="1059305"/>
          </a:xfrm>
          <a:prstGeom prst="rect">
            <a:avLst/>
          </a:prstGeom>
        </p:spPr>
        <p:txBody>
          <a:bodyPr vert="horz" lIns="91440" tIns="45720" rIns="91440" bIns="45720" rtlCol="0" anchor="t">
            <a:normAutofit fontScale="92500"/>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he-IL" sz="4800" b="1" dirty="0">
                <a:solidFill>
                  <a:prstClr val="black"/>
                </a:solidFill>
                <a:latin typeface="Calibri" panose="020F0502020204030204" pitchFamily="34" charset="0"/>
                <a:cs typeface="Calibri" panose="020F0502020204030204" pitchFamily="34" charset="0"/>
              </a:rPr>
              <a:t>אז איפה אנחנו בכל הסיפור הזה?...</a:t>
            </a:r>
          </a:p>
        </p:txBody>
      </p:sp>
      <p:sp>
        <p:nvSpPr>
          <p:cNvPr id="6" name="כותרת 7">
            <a:extLst>
              <a:ext uri="{FF2B5EF4-FFF2-40B4-BE49-F238E27FC236}">
                <a16:creationId xmlns:a16="http://schemas.microsoft.com/office/drawing/2014/main" xmlns="" id="{B1F8DDCA-B917-4DF2-B550-0B3C58056E6A}"/>
              </a:ext>
            </a:extLst>
          </p:cNvPr>
          <p:cNvSpPr txBox="1">
            <a:spLocks/>
          </p:cNvSpPr>
          <p:nvPr/>
        </p:nvSpPr>
        <p:spPr>
          <a:xfrm>
            <a:off x="107504" y="4437112"/>
            <a:ext cx="4392488" cy="1656184"/>
          </a:xfrm>
          <a:prstGeom prst="rect">
            <a:avLst/>
          </a:prstGeom>
        </p:spPr>
        <p:txBody>
          <a:bodyPr vert="horz" lIns="91440" tIns="45720" rIns="91440" bIns="45720" rtlCol="0" anchor="t">
            <a:no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r">
              <a:lnSpc>
                <a:spcPct val="100000"/>
              </a:lnSpc>
              <a:spcAft>
                <a:spcPts val="600"/>
              </a:spcAft>
            </a:pPr>
            <a:r>
              <a:rPr lang="he-IL" sz="4400" b="1" dirty="0">
                <a:solidFill>
                  <a:prstClr val="black"/>
                </a:solidFill>
                <a:latin typeface="Calibri" panose="020F0502020204030204" pitchFamily="34" charset="0"/>
                <a:cs typeface="Calibri" panose="020F0502020204030204" pitchFamily="34" charset="0"/>
              </a:rPr>
              <a:t>וכשיש ספק, </a:t>
            </a:r>
          </a:p>
          <a:p>
            <a:pPr algn="r">
              <a:lnSpc>
                <a:spcPct val="100000"/>
              </a:lnSpc>
              <a:spcAft>
                <a:spcPts val="600"/>
              </a:spcAft>
            </a:pPr>
            <a:r>
              <a:rPr lang="he-IL" sz="4400" b="1" dirty="0">
                <a:solidFill>
                  <a:prstClr val="black"/>
                </a:solidFill>
                <a:latin typeface="Calibri" panose="020F0502020204030204" pitchFamily="34" charset="0"/>
                <a:cs typeface="Calibri" panose="020F0502020204030204" pitchFamily="34" charset="0"/>
              </a:rPr>
              <a:t>	          אין ספק.</a:t>
            </a:r>
          </a:p>
        </p:txBody>
      </p:sp>
      <p:sp>
        <p:nvSpPr>
          <p:cNvPr id="9" name="כותרת 7">
            <a:extLst>
              <a:ext uri="{FF2B5EF4-FFF2-40B4-BE49-F238E27FC236}">
                <a16:creationId xmlns:a16="http://schemas.microsoft.com/office/drawing/2014/main" xmlns="" id="{89BA5279-3870-46BF-A4FF-5B80CFD5F6E0}"/>
              </a:ext>
            </a:extLst>
          </p:cNvPr>
          <p:cNvSpPr txBox="1">
            <a:spLocks/>
          </p:cNvSpPr>
          <p:nvPr/>
        </p:nvSpPr>
        <p:spPr>
          <a:xfrm>
            <a:off x="1187624" y="1988840"/>
            <a:ext cx="7429970" cy="4032448"/>
          </a:xfrm>
          <a:prstGeom prst="rect">
            <a:avLst/>
          </a:prstGeom>
        </p:spPr>
        <p:txBody>
          <a:bodyPr vert="horz" lIns="91440" tIns="45720" rIns="91440" bIns="45720" rtlCol="0" anchor="t">
            <a:no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נסתכל על האדם שממולנו-  ילד, נערה, מבוגר</a:t>
            </a:r>
          </a:p>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נשאל את עצמנו – האם זה אופייני לו?</a:t>
            </a:r>
          </a:p>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האם הוא סובל ממה שאני רואה?</a:t>
            </a:r>
          </a:p>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האם מישהו אחר סובל ממנו?</a:t>
            </a:r>
          </a:p>
        </p:txBody>
      </p:sp>
    </p:spTree>
    <p:extLst>
      <p:ext uri="{BB962C8B-B14F-4D97-AF65-F5344CB8AC3E}">
        <p14:creationId xmlns:p14="http://schemas.microsoft.com/office/powerpoint/2010/main" val="2306398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points of you\point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789040"/>
            <a:ext cx="4281162" cy="2914277"/>
          </a:xfrm>
          <a:prstGeom prst="rect">
            <a:avLst/>
          </a:prstGeom>
          <a:ln>
            <a:noFill/>
          </a:ln>
          <a:effectLst>
            <a:softEdge rad="112500"/>
          </a:effectLst>
        </p:spPr>
      </p:pic>
      <p:sp>
        <p:nvSpPr>
          <p:cNvPr id="5" name="כותרת 7">
            <a:extLst>
              <a:ext uri="{FF2B5EF4-FFF2-40B4-BE49-F238E27FC236}">
                <a16:creationId xmlns:a16="http://schemas.microsoft.com/office/drawing/2014/main" xmlns="" id="{70CCD023-A926-49EE-8D92-8C2DD6F5ABC8}"/>
              </a:ext>
            </a:extLst>
          </p:cNvPr>
          <p:cNvSpPr txBox="1">
            <a:spLocks/>
          </p:cNvSpPr>
          <p:nvPr/>
        </p:nvSpPr>
        <p:spPr>
          <a:xfrm>
            <a:off x="840730" y="785519"/>
            <a:ext cx="7776864" cy="1059305"/>
          </a:xfrm>
          <a:prstGeom prst="rect">
            <a:avLst/>
          </a:prstGeom>
        </p:spPr>
        <p:txBody>
          <a:bodyPr vert="horz" lIns="91440" tIns="45720" rIns="91440" bIns="45720" rtlCol="0" anchor="t">
            <a:norm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he-IL" sz="4800" b="1" dirty="0">
                <a:solidFill>
                  <a:prstClr val="black"/>
                </a:solidFill>
                <a:latin typeface="Calibri" panose="020F0502020204030204" pitchFamily="34" charset="0"/>
                <a:cs typeface="Calibri" panose="020F0502020204030204" pitchFamily="34" charset="0"/>
              </a:rPr>
              <a:t>אל תשארו עם זה לבד</a:t>
            </a:r>
          </a:p>
        </p:txBody>
      </p:sp>
      <p:sp>
        <p:nvSpPr>
          <p:cNvPr id="9" name="כותרת 7">
            <a:extLst>
              <a:ext uri="{FF2B5EF4-FFF2-40B4-BE49-F238E27FC236}">
                <a16:creationId xmlns:a16="http://schemas.microsoft.com/office/drawing/2014/main" xmlns="" id="{9A742E6A-8F2B-4A69-9395-D89198EEAD4B}"/>
              </a:ext>
            </a:extLst>
          </p:cNvPr>
          <p:cNvSpPr txBox="1">
            <a:spLocks/>
          </p:cNvSpPr>
          <p:nvPr/>
        </p:nvSpPr>
        <p:spPr>
          <a:xfrm>
            <a:off x="1187624" y="1988840"/>
            <a:ext cx="7429970" cy="4032448"/>
          </a:xfrm>
          <a:prstGeom prst="rect">
            <a:avLst/>
          </a:prstGeom>
        </p:spPr>
        <p:txBody>
          <a:bodyPr vert="horz" lIns="91440" tIns="45720" rIns="91440" bIns="45720" rtlCol="0" anchor="t">
            <a:no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התייעצות ושיתוף עם אנשי מקצוע</a:t>
            </a:r>
          </a:p>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שתיקה וסודות = אשמה ובדידות</a:t>
            </a:r>
          </a:p>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עזרה בדרך הייחודית שלנו</a:t>
            </a:r>
          </a:p>
        </p:txBody>
      </p:sp>
    </p:spTree>
    <p:extLst>
      <p:ext uri="{BB962C8B-B14F-4D97-AF65-F5344CB8AC3E}">
        <p14:creationId xmlns:p14="http://schemas.microsoft.com/office/powerpoint/2010/main" val="1215768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7">
            <a:extLst>
              <a:ext uri="{FF2B5EF4-FFF2-40B4-BE49-F238E27FC236}">
                <a16:creationId xmlns:a16="http://schemas.microsoft.com/office/drawing/2014/main" xmlns="" id="{92BA4C1C-5776-4601-974A-32B86F1CAD0A}"/>
              </a:ext>
            </a:extLst>
          </p:cNvPr>
          <p:cNvSpPr txBox="1">
            <a:spLocks/>
          </p:cNvSpPr>
          <p:nvPr/>
        </p:nvSpPr>
        <p:spPr>
          <a:xfrm>
            <a:off x="840730" y="785519"/>
            <a:ext cx="7776864" cy="1059305"/>
          </a:xfrm>
          <a:prstGeom prst="rect">
            <a:avLst/>
          </a:prstGeom>
        </p:spPr>
        <p:txBody>
          <a:bodyPr vert="horz" lIns="91440" tIns="45720" rIns="91440" bIns="45720" rtlCol="0" anchor="t">
            <a:norm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he-IL" sz="4800" b="1" dirty="0">
                <a:solidFill>
                  <a:prstClr val="black"/>
                </a:solidFill>
                <a:latin typeface="Calibri" panose="020F0502020204030204" pitchFamily="34" charset="0"/>
                <a:cs typeface="Calibri" panose="020F0502020204030204" pitchFamily="34" charset="0"/>
              </a:rPr>
              <a:t>הקשר הבין-אישי</a:t>
            </a:r>
          </a:p>
        </p:txBody>
      </p:sp>
      <p:sp>
        <p:nvSpPr>
          <p:cNvPr id="9" name="כותרת 7">
            <a:extLst>
              <a:ext uri="{FF2B5EF4-FFF2-40B4-BE49-F238E27FC236}">
                <a16:creationId xmlns:a16="http://schemas.microsoft.com/office/drawing/2014/main" xmlns="" id="{49648033-4D3A-4776-ACB0-5E3A23A70CB3}"/>
              </a:ext>
            </a:extLst>
          </p:cNvPr>
          <p:cNvSpPr txBox="1">
            <a:spLocks/>
          </p:cNvSpPr>
          <p:nvPr/>
        </p:nvSpPr>
        <p:spPr>
          <a:xfrm>
            <a:off x="251520" y="5157192"/>
            <a:ext cx="5040560" cy="1656184"/>
          </a:xfrm>
          <a:prstGeom prst="rect">
            <a:avLst/>
          </a:prstGeom>
        </p:spPr>
        <p:txBody>
          <a:bodyPr vert="horz" lIns="91440" tIns="45720" rIns="91440" bIns="45720" rtlCol="0" anchor="t">
            <a:no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64008" algn="r"/>
            <a:r>
              <a:rPr lang="he-IL" sz="4400" b="1" dirty="0">
                <a:solidFill>
                  <a:prstClr val="black"/>
                </a:solidFill>
                <a:latin typeface="Calibri" panose="020F0502020204030204" pitchFamily="34" charset="0"/>
                <a:cs typeface="Calibri" panose="020F0502020204030204" pitchFamily="34" charset="0"/>
              </a:rPr>
              <a:t>מה שחשוב זה הקשר!</a:t>
            </a:r>
          </a:p>
        </p:txBody>
      </p:sp>
      <p:sp>
        <p:nvSpPr>
          <p:cNvPr id="10" name="כותרת 7">
            <a:extLst>
              <a:ext uri="{FF2B5EF4-FFF2-40B4-BE49-F238E27FC236}">
                <a16:creationId xmlns:a16="http://schemas.microsoft.com/office/drawing/2014/main" xmlns="" id="{D062C474-7431-417E-8D58-87664AA68209}"/>
              </a:ext>
            </a:extLst>
          </p:cNvPr>
          <p:cNvSpPr txBox="1">
            <a:spLocks/>
          </p:cNvSpPr>
          <p:nvPr/>
        </p:nvSpPr>
        <p:spPr>
          <a:xfrm>
            <a:off x="1187624" y="1988840"/>
            <a:ext cx="7429970" cy="4032448"/>
          </a:xfrm>
          <a:prstGeom prst="rect">
            <a:avLst/>
          </a:prstGeom>
        </p:spPr>
        <p:txBody>
          <a:bodyPr vert="horz" lIns="91440" tIns="45720" rIns="91440" bIns="45720" rtlCol="0" anchor="t">
            <a:no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אנחנו אורחים בחיים של האחר</a:t>
            </a:r>
          </a:p>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קשר משמעותי כבסיס להערכה עצמית</a:t>
            </a:r>
          </a:p>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מערכת תמיכה היא כוח אדיר</a:t>
            </a:r>
          </a:p>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מי שסומך עליכם יודע שאתם רוצים בטובתו </a:t>
            </a:r>
          </a:p>
          <a:p>
            <a:pPr marL="457200" indent="-457200" algn="r">
              <a:lnSpc>
                <a:spcPct val="100000"/>
              </a:lnSpc>
              <a:spcAft>
                <a:spcPts val="1200"/>
              </a:spcAft>
              <a:buFont typeface="Arial" panose="020B0604020202020204" pitchFamily="34" charset="0"/>
              <a:buChar char="•"/>
            </a:pPr>
            <a:r>
              <a:rPr lang="he-IL" sz="3000" b="1" dirty="0">
                <a:solidFill>
                  <a:prstClr val="black"/>
                </a:solidFill>
                <a:latin typeface="Calibri" panose="020F0502020204030204" pitchFamily="34" charset="0"/>
                <a:cs typeface="Calibri" panose="020F0502020204030204" pitchFamily="34" charset="0"/>
              </a:rPr>
              <a:t>חשוב להיות אותנטי </a:t>
            </a:r>
          </a:p>
        </p:txBody>
      </p:sp>
    </p:spTree>
    <p:extLst>
      <p:ext uri="{BB962C8B-B14F-4D97-AF65-F5344CB8AC3E}">
        <p14:creationId xmlns:p14="http://schemas.microsoft.com/office/powerpoint/2010/main" val="38687472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325709"/>
            <a:ext cx="8568952" cy="6062566"/>
          </a:xfrm>
          <a:effectLst>
            <a:softEdge rad="317500"/>
          </a:effectLst>
        </p:spPr>
      </p:pic>
      <p:sp>
        <p:nvSpPr>
          <p:cNvPr id="5" name="TextBox 4"/>
          <p:cNvSpPr txBox="1"/>
          <p:nvPr/>
        </p:nvSpPr>
        <p:spPr>
          <a:xfrm>
            <a:off x="6694456" y="1791106"/>
            <a:ext cx="1558440" cy="830997"/>
          </a:xfrm>
          <a:prstGeom prst="rect">
            <a:avLst/>
          </a:prstGeom>
          <a:noFill/>
        </p:spPr>
        <p:txBody>
          <a:bodyPr wrap="none" rtlCol="1">
            <a:spAutoFit/>
          </a:bodyPr>
          <a:lstStyle/>
          <a:p>
            <a:r>
              <a:rPr lang="he-IL" sz="2400" dirty="0" smtClean="0">
                <a:latin typeface="Guttman Yad-Brush" panose="02010401010101010101" pitchFamily="2" charset="-79"/>
                <a:cs typeface="Guttman Yad-Brush" panose="02010401010101010101" pitchFamily="2" charset="-79"/>
              </a:rPr>
              <a:t>אני רואה</a:t>
            </a:r>
          </a:p>
          <a:p>
            <a:r>
              <a:rPr lang="he-IL" sz="2400" dirty="0" smtClean="0">
                <a:latin typeface="Guttman Yad-Brush" panose="02010401010101010101" pitchFamily="2" charset="-79"/>
                <a:cs typeface="Guttman Yad-Brush" panose="02010401010101010101" pitchFamily="2" charset="-79"/>
              </a:rPr>
              <a:t>אותך</a:t>
            </a:r>
            <a:endParaRPr lang="he-IL" sz="2400" dirty="0">
              <a:latin typeface="Guttman Yad-Brush" panose="02010401010101010101" pitchFamily="2" charset="-79"/>
              <a:cs typeface="Guttman Yad-Brush" panose="02010401010101010101" pitchFamily="2" charset="-79"/>
            </a:endParaRPr>
          </a:p>
        </p:txBody>
      </p:sp>
      <p:sp>
        <p:nvSpPr>
          <p:cNvPr id="6" name="TextBox 5"/>
          <p:cNvSpPr txBox="1"/>
          <p:nvPr/>
        </p:nvSpPr>
        <p:spPr>
          <a:xfrm>
            <a:off x="5148064" y="2006376"/>
            <a:ext cx="1296144" cy="830997"/>
          </a:xfrm>
          <a:prstGeom prst="rect">
            <a:avLst/>
          </a:prstGeom>
          <a:noFill/>
        </p:spPr>
        <p:txBody>
          <a:bodyPr wrap="square" rtlCol="1">
            <a:spAutoFit/>
          </a:bodyPr>
          <a:lstStyle/>
          <a:p>
            <a:r>
              <a:rPr lang="he-IL" sz="2400" dirty="0" smtClean="0">
                <a:latin typeface="Guttman Yad-Brush" panose="02010401010101010101" pitchFamily="2" charset="-79"/>
                <a:cs typeface="Guttman Yad-Brush" panose="02010401010101010101" pitchFamily="2" charset="-79"/>
              </a:rPr>
              <a:t>אני מקשיב</a:t>
            </a:r>
            <a:endParaRPr lang="he-IL" sz="2400" dirty="0">
              <a:latin typeface="Guttman Yad-Brush" panose="02010401010101010101" pitchFamily="2" charset="-79"/>
              <a:cs typeface="Guttman Yad-Brush" panose="02010401010101010101" pitchFamily="2" charset="-79"/>
            </a:endParaRPr>
          </a:p>
        </p:txBody>
      </p:sp>
      <p:sp>
        <p:nvSpPr>
          <p:cNvPr id="7" name="TextBox 6"/>
          <p:cNvSpPr txBox="1"/>
          <p:nvPr/>
        </p:nvSpPr>
        <p:spPr>
          <a:xfrm>
            <a:off x="4139952" y="620689"/>
            <a:ext cx="2016224" cy="1200329"/>
          </a:xfrm>
          <a:prstGeom prst="rect">
            <a:avLst/>
          </a:prstGeom>
          <a:noFill/>
        </p:spPr>
        <p:txBody>
          <a:bodyPr wrap="square" rtlCol="1">
            <a:spAutoFit/>
          </a:bodyPr>
          <a:lstStyle/>
          <a:p>
            <a:r>
              <a:rPr lang="he-IL" sz="2400" dirty="0" smtClean="0">
                <a:latin typeface="Guttman Yad-Brush" panose="02010401010101010101" pitchFamily="2" charset="-79"/>
                <a:cs typeface="Guttman Yad-Brush" panose="02010401010101010101" pitchFamily="2" charset="-79"/>
              </a:rPr>
              <a:t>אני לא מוותר </a:t>
            </a:r>
          </a:p>
          <a:p>
            <a:r>
              <a:rPr lang="he-IL" sz="2400" dirty="0" smtClean="0">
                <a:latin typeface="Guttman Yad-Brush" panose="02010401010101010101" pitchFamily="2" charset="-79"/>
                <a:cs typeface="Guttman Yad-Brush" panose="02010401010101010101" pitchFamily="2" charset="-79"/>
              </a:rPr>
              <a:t>עליך</a:t>
            </a:r>
            <a:endParaRPr lang="he-IL" sz="2400" dirty="0">
              <a:latin typeface="Guttman Yad-Brush" panose="02010401010101010101" pitchFamily="2" charset="-79"/>
              <a:cs typeface="Guttman Yad-Brush" panose="02010401010101010101" pitchFamily="2" charset="-79"/>
            </a:endParaRPr>
          </a:p>
        </p:txBody>
      </p:sp>
      <p:sp>
        <p:nvSpPr>
          <p:cNvPr id="8" name="TextBox 7"/>
          <p:cNvSpPr txBox="1"/>
          <p:nvPr/>
        </p:nvSpPr>
        <p:spPr>
          <a:xfrm>
            <a:off x="3779912" y="1437337"/>
            <a:ext cx="1152128" cy="830997"/>
          </a:xfrm>
          <a:prstGeom prst="rect">
            <a:avLst/>
          </a:prstGeom>
          <a:noFill/>
        </p:spPr>
        <p:txBody>
          <a:bodyPr wrap="square" rtlCol="1">
            <a:spAutoFit/>
          </a:bodyPr>
          <a:lstStyle/>
          <a:p>
            <a:r>
              <a:rPr lang="he-IL" sz="2400" dirty="0" smtClean="0">
                <a:latin typeface="Guttman Yad-Brush" panose="02010401010101010101" pitchFamily="2" charset="-79"/>
                <a:cs typeface="Guttman Yad-Brush" panose="02010401010101010101" pitchFamily="2" charset="-79"/>
              </a:rPr>
              <a:t>אתה ראוי</a:t>
            </a:r>
            <a:endParaRPr lang="he-IL" sz="2400" dirty="0">
              <a:latin typeface="Guttman Yad-Brush" panose="02010401010101010101" pitchFamily="2" charset="-79"/>
              <a:cs typeface="Guttman Yad-Brush" panose="02010401010101010101" pitchFamily="2" charset="-79"/>
            </a:endParaRPr>
          </a:p>
        </p:txBody>
      </p:sp>
      <p:sp>
        <p:nvSpPr>
          <p:cNvPr id="9" name="TextBox 8"/>
          <p:cNvSpPr txBox="1"/>
          <p:nvPr/>
        </p:nvSpPr>
        <p:spPr>
          <a:xfrm>
            <a:off x="1054769" y="1437337"/>
            <a:ext cx="1429000" cy="830997"/>
          </a:xfrm>
          <a:prstGeom prst="rect">
            <a:avLst/>
          </a:prstGeom>
          <a:noFill/>
        </p:spPr>
        <p:txBody>
          <a:bodyPr wrap="square" rtlCol="1">
            <a:spAutoFit/>
          </a:bodyPr>
          <a:lstStyle/>
          <a:p>
            <a:r>
              <a:rPr lang="he-IL" sz="2400" dirty="0" smtClean="0">
                <a:latin typeface="Guttman Yad-Brush" panose="02010401010101010101" pitchFamily="2" charset="-79"/>
                <a:cs typeface="Guttman Yad-Brush" panose="02010401010101010101" pitchFamily="2" charset="-79"/>
              </a:rPr>
              <a:t>אתה חשוב</a:t>
            </a:r>
            <a:endParaRPr lang="he-IL" sz="2400" dirty="0">
              <a:latin typeface="Guttman Yad-Brush" panose="02010401010101010101" pitchFamily="2" charset="-79"/>
              <a:cs typeface="Guttman Yad-Brush" panose="02010401010101010101" pitchFamily="2" charset="-79"/>
            </a:endParaRPr>
          </a:p>
        </p:txBody>
      </p:sp>
      <p:sp>
        <p:nvSpPr>
          <p:cNvPr id="10" name="TextBox 9"/>
          <p:cNvSpPr txBox="1"/>
          <p:nvPr/>
        </p:nvSpPr>
        <p:spPr>
          <a:xfrm>
            <a:off x="2627784" y="2421875"/>
            <a:ext cx="1588340" cy="1200329"/>
          </a:xfrm>
          <a:prstGeom prst="rect">
            <a:avLst/>
          </a:prstGeom>
          <a:noFill/>
        </p:spPr>
        <p:txBody>
          <a:bodyPr wrap="square" rtlCol="1">
            <a:spAutoFit/>
          </a:bodyPr>
          <a:lstStyle/>
          <a:p>
            <a:r>
              <a:rPr lang="he-IL" sz="2400" dirty="0" smtClean="0">
                <a:latin typeface="Guttman Yad-Brush" panose="02010401010101010101" pitchFamily="2" charset="-79"/>
                <a:cs typeface="Guttman Yad-Brush" panose="02010401010101010101" pitchFamily="2" charset="-79"/>
              </a:rPr>
              <a:t>אתה משמעותי עבורי</a:t>
            </a:r>
            <a:endParaRPr lang="he-IL" sz="2400" dirty="0">
              <a:latin typeface="Guttman Yad-Brush" panose="02010401010101010101" pitchFamily="2" charset="-79"/>
              <a:cs typeface="Guttman Yad-Brush" panose="02010401010101010101" pitchFamily="2" charset="-79"/>
            </a:endParaRPr>
          </a:p>
        </p:txBody>
      </p:sp>
      <p:sp>
        <p:nvSpPr>
          <p:cNvPr id="11" name="TextBox 10"/>
          <p:cNvSpPr txBox="1"/>
          <p:nvPr/>
        </p:nvSpPr>
        <p:spPr>
          <a:xfrm>
            <a:off x="6012160" y="3356992"/>
            <a:ext cx="2343911" cy="461665"/>
          </a:xfrm>
          <a:prstGeom prst="rect">
            <a:avLst/>
          </a:prstGeom>
          <a:noFill/>
        </p:spPr>
        <p:txBody>
          <a:bodyPr wrap="none" rtlCol="1">
            <a:spAutoFit/>
          </a:bodyPr>
          <a:lstStyle/>
          <a:p>
            <a:r>
              <a:rPr lang="he-IL" sz="2400" dirty="0" smtClean="0">
                <a:latin typeface="Guttman Yad-Brush" panose="02010401010101010101" pitchFamily="2" charset="-79"/>
                <a:cs typeface="Guttman Yad-Brush" panose="02010401010101010101" pitchFamily="2" charset="-79"/>
              </a:rPr>
              <a:t>אני מאמין בך</a:t>
            </a:r>
            <a:endParaRPr lang="he-IL" sz="2400" dirty="0">
              <a:latin typeface="Guttman Yad-Brush" panose="02010401010101010101" pitchFamily="2" charset="-79"/>
              <a:cs typeface="Guttman Yad-Brush" panose="02010401010101010101" pitchFamily="2" charset="-79"/>
            </a:endParaRPr>
          </a:p>
        </p:txBody>
      </p:sp>
      <p:sp>
        <p:nvSpPr>
          <p:cNvPr id="12" name="TextBox 11"/>
          <p:cNvSpPr txBox="1"/>
          <p:nvPr/>
        </p:nvSpPr>
        <p:spPr>
          <a:xfrm>
            <a:off x="1054770" y="2837374"/>
            <a:ext cx="1356990" cy="830997"/>
          </a:xfrm>
          <a:prstGeom prst="rect">
            <a:avLst/>
          </a:prstGeom>
          <a:noFill/>
        </p:spPr>
        <p:txBody>
          <a:bodyPr wrap="square" rtlCol="1">
            <a:spAutoFit/>
          </a:bodyPr>
          <a:lstStyle/>
          <a:p>
            <a:r>
              <a:rPr lang="he-IL" sz="2400" dirty="0" smtClean="0">
                <a:latin typeface="Guttman Yad-Brush" panose="02010401010101010101" pitchFamily="2" charset="-79"/>
                <a:cs typeface="Guttman Yad-Brush" panose="02010401010101010101" pitchFamily="2" charset="-79"/>
              </a:rPr>
              <a:t>אני איתך</a:t>
            </a:r>
            <a:endParaRPr lang="he-IL" sz="2400" dirty="0">
              <a:latin typeface="Guttman Yad-Brush" panose="02010401010101010101" pitchFamily="2" charset="-79"/>
              <a:cs typeface="Guttman Yad-Brush" panose="02010401010101010101" pitchFamily="2" charset="-79"/>
            </a:endParaRPr>
          </a:p>
        </p:txBody>
      </p:sp>
    </p:spTree>
    <p:extLst>
      <p:ext uri="{BB962C8B-B14F-4D97-AF65-F5344CB8AC3E}">
        <p14:creationId xmlns:p14="http://schemas.microsoft.com/office/powerpoint/2010/main" val="271186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5822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457200" y="2420888"/>
            <a:ext cx="8229600" cy="5249738"/>
          </a:xfrm>
        </p:spPr>
        <p:txBody>
          <a:bodyPr>
            <a:normAutofit/>
          </a:bodyPr>
          <a:lstStyle/>
          <a:p>
            <a:pPr algn="ctr"/>
            <a:r>
              <a:rPr lang="he-IL" sz="4400" b="1" dirty="0">
                <a:latin typeface="Calibri" panose="020F0502020204030204" pitchFamily="34" charset="0"/>
                <a:cs typeface="Calibri" panose="020F0502020204030204" pitchFamily="34" charset="0"/>
              </a:rPr>
              <a:t>תודה רבה!</a:t>
            </a:r>
            <a:br>
              <a:rPr lang="he-IL" sz="4400" b="1" dirty="0">
                <a:latin typeface="Calibri" panose="020F0502020204030204" pitchFamily="34" charset="0"/>
                <a:cs typeface="Calibri" panose="020F0502020204030204" pitchFamily="34" charset="0"/>
              </a:rPr>
            </a:br>
            <a:r>
              <a:rPr lang="he-IL" sz="4400" b="1" dirty="0">
                <a:latin typeface="Calibri" panose="020F0502020204030204" pitchFamily="34" charset="0"/>
                <a:cs typeface="Calibri" panose="020F0502020204030204" pitchFamily="34" charset="0"/>
              </a:rPr>
              <a:t/>
            </a:r>
            <a:br>
              <a:rPr lang="he-IL" sz="4400" b="1" dirty="0">
                <a:latin typeface="Calibri" panose="020F0502020204030204" pitchFamily="34" charset="0"/>
                <a:cs typeface="Calibri" panose="020F0502020204030204" pitchFamily="34" charset="0"/>
              </a:rPr>
            </a:br>
            <a:r>
              <a:rPr lang="he-IL" sz="4400" b="1" dirty="0">
                <a:latin typeface="Calibri" panose="020F0502020204030204" pitchFamily="34" charset="0"/>
                <a:cs typeface="Calibri" panose="020F0502020204030204" pitchFamily="34" charset="0"/>
              </a:rPr>
              <a:t>עכשיו תורכם... </a:t>
            </a:r>
            <a:r>
              <a:rPr lang="he-IL" sz="4400" b="1" dirty="0">
                <a:latin typeface="Calibri" panose="020F0502020204030204" pitchFamily="34" charset="0"/>
                <a:cs typeface="Calibri" panose="020F0502020204030204" pitchFamily="34" charset="0"/>
                <a:sym typeface="Wingdings" panose="05000000000000000000" pitchFamily="2" charset="2"/>
              </a:rPr>
              <a:t></a:t>
            </a:r>
            <a:r>
              <a:rPr lang="he-IL" sz="4400" b="1" dirty="0">
                <a:latin typeface="Calibri" panose="020F0502020204030204" pitchFamily="34" charset="0"/>
                <a:cs typeface="Calibri" panose="020F0502020204030204" pitchFamily="34" charset="0"/>
              </a:rPr>
              <a:t/>
            </a:r>
            <a:br>
              <a:rPr lang="he-IL" sz="4400" b="1" dirty="0">
                <a:latin typeface="Calibri" panose="020F0502020204030204" pitchFamily="34" charset="0"/>
                <a:cs typeface="Calibri" panose="020F0502020204030204" pitchFamily="34" charset="0"/>
              </a:rPr>
            </a:br>
            <a:endParaRPr lang="he-I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6207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7">
            <a:extLst>
              <a:ext uri="{FF2B5EF4-FFF2-40B4-BE49-F238E27FC236}">
                <a16:creationId xmlns:a16="http://schemas.microsoft.com/office/drawing/2014/main" xmlns="" id="{EBC66D5F-7259-43F8-BA12-457DDEF2ADBC}"/>
              </a:ext>
            </a:extLst>
          </p:cNvPr>
          <p:cNvSpPr txBox="1">
            <a:spLocks/>
          </p:cNvSpPr>
          <p:nvPr/>
        </p:nvSpPr>
        <p:spPr>
          <a:xfrm>
            <a:off x="840730" y="785519"/>
            <a:ext cx="7776864" cy="1059305"/>
          </a:xfrm>
          <a:prstGeom prst="rect">
            <a:avLst/>
          </a:prstGeom>
        </p:spPr>
        <p:txBody>
          <a:bodyPr vert="horz" lIns="91440" tIns="45720" rIns="91440" bIns="45720" rtlCol="0" anchor="t">
            <a:norm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he-IL" sz="4800" b="1" dirty="0">
                <a:solidFill>
                  <a:prstClr val="black"/>
                </a:solidFill>
                <a:latin typeface="Calibri" panose="020F0502020204030204" pitchFamily="34" charset="0"/>
                <a:cs typeface="Calibri" panose="020F0502020204030204" pitchFamily="34" charset="0"/>
              </a:rPr>
              <a:t>תרגיל </a:t>
            </a:r>
            <a:r>
              <a:rPr lang="he-IL" sz="4800" b="1" dirty="0" smtClean="0">
                <a:solidFill>
                  <a:prstClr val="black"/>
                </a:solidFill>
                <a:latin typeface="Calibri" panose="020F0502020204030204" pitchFamily="34" charset="0"/>
                <a:cs typeface="Calibri" panose="020F0502020204030204" pitchFamily="34" charset="0"/>
              </a:rPr>
              <a:t>איתור</a:t>
            </a:r>
            <a:endParaRPr lang="he-IL" sz="4800" b="1" dirty="0">
              <a:solidFill>
                <a:prstClr val="black"/>
              </a:solidFill>
              <a:latin typeface="Calibri" panose="020F0502020204030204" pitchFamily="34" charset="0"/>
              <a:cs typeface="Calibri" panose="020F0502020204030204" pitchFamily="34" charset="0"/>
            </a:endParaRPr>
          </a:p>
        </p:txBody>
      </p:sp>
      <p:sp>
        <p:nvSpPr>
          <p:cNvPr id="9" name="כותרת 7">
            <a:extLst>
              <a:ext uri="{FF2B5EF4-FFF2-40B4-BE49-F238E27FC236}">
                <a16:creationId xmlns:a16="http://schemas.microsoft.com/office/drawing/2014/main" xmlns="" id="{E9775684-F550-4D2F-8630-16C0F3A2CC4C}"/>
              </a:ext>
            </a:extLst>
          </p:cNvPr>
          <p:cNvSpPr txBox="1">
            <a:spLocks/>
          </p:cNvSpPr>
          <p:nvPr/>
        </p:nvSpPr>
        <p:spPr>
          <a:xfrm>
            <a:off x="1187624" y="2132856"/>
            <a:ext cx="7429970" cy="4032448"/>
          </a:xfrm>
          <a:prstGeom prst="rect">
            <a:avLst/>
          </a:prstGeom>
        </p:spPr>
        <p:txBody>
          <a:bodyPr vert="horz" lIns="91440" tIns="45720" rIns="91440" bIns="45720" rtlCol="0" anchor="t">
            <a:noAutofit/>
          </a:bodyPr>
          <a:lstStyle>
            <a:lvl1pPr algn="l" defTabSz="685800" rtl="1"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marL="457200" indent="-457200" algn="r">
              <a:lnSpc>
                <a:spcPct val="100000"/>
              </a:lnSpc>
              <a:spcAft>
                <a:spcPts val="1200"/>
              </a:spcAft>
              <a:buFont typeface="Arial" panose="020B0604020202020204" pitchFamily="34" charset="0"/>
              <a:buChar char="•"/>
            </a:pPr>
            <a:r>
              <a:rPr lang="he-IL" sz="2600" b="1" dirty="0">
                <a:solidFill>
                  <a:prstClr val="black"/>
                </a:solidFill>
                <a:latin typeface="Calibri" panose="020F0502020204030204" pitchFamily="34" charset="0"/>
                <a:cs typeface="Calibri" panose="020F0502020204030204" pitchFamily="34" charset="0"/>
              </a:rPr>
              <a:t>תיאור הילד המדאיג, מה בדיוק מדאיג?</a:t>
            </a:r>
          </a:p>
          <a:p>
            <a:pPr marL="457200" indent="-457200" algn="r">
              <a:lnSpc>
                <a:spcPct val="100000"/>
              </a:lnSpc>
              <a:spcAft>
                <a:spcPts val="1200"/>
              </a:spcAft>
              <a:buFont typeface="Arial" panose="020B0604020202020204" pitchFamily="34" charset="0"/>
              <a:buChar char="•"/>
            </a:pPr>
            <a:r>
              <a:rPr lang="he-IL" sz="2600" b="1" dirty="0">
                <a:solidFill>
                  <a:prstClr val="black"/>
                </a:solidFill>
                <a:latin typeface="Calibri" panose="020F0502020204030204" pitchFamily="34" charset="0"/>
                <a:cs typeface="Calibri" panose="020F0502020204030204" pitchFamily="34" charset="0"/>
              </a:rPr>
              <a:t>איך זה בא לידי ביטוי?</a:t>
            </a:r>
          </a:p>
          <a:p>
            <a:pPr marL="457200" indent="-457200" algn="r">
              <a:lnSpc>
                <a:spcPct val="100000"/>
              </a:lnSpc>
              <a:spcAft>
                <a:spcPts val="1200"/>
              </a:spcAft>
              <a:buFont typeface="Arial" panose="020B0604020202020204" pitchFamily="34" charset="0"/>
              <a:buChar char="•"/>
            </a:pPr>
            <a:r>
              <a:rPr lang="he-IL" sz="2600" b="1" dirty="0">
                <a:solidFill>
                  <a:prstClr val="black"/>
                </a:solidFill>
                <a:latin typeface="Calibri" panose="020F0502020204030204" pitchFamily="34" charset="0"/>
                <a:cs typeface="Calibri" panose="020F0502020204030204" pitchFamily="34" charset="0"/>
              </a:rPr>
              <a:t>איזה סימנים הביאו אותך לכלל דאגה?</a:t>
            </a:r>
          </a:p>
          <a:p>
            <a:pPr marL="457200" indent="-457200" algn="r">
              <a:lnSpc>
                <a:spcPct val="100000"/>
              </a:lnSpc>
              <a:spcAft>
                <a:spcPts val="1200"/>
              </a:spcAft>
              <a:buFont typeface="Arial" panose="020B0604020202020204" pitchFamily="34" charset="0"/>
              <a:buChar char="•"/>
            </a:pPr>
            <a:r>
              <a:rPr lang="he-IL" sz="2600" b="1" dirty="0">
                <a:solidFill>
                  <a:prstClr val="black"/>
                </a:solidFill>
                <a:latin typeface="Calibri" panose="020F0502020204030204" pitchFamily="34" charset="0"/>
                <a:cs typeface="Calibri" panose="020F0502020204030204" pitchFamily="34" charset="0"/>
              </a:rPr>
              <a:t>מה אתה מרגיש כלפי ילד זה? איפה אתה?</a:t>
            </a:r>
          </a:p>
          <a:p>
            <a:pPr marL="457200" indent="-457200" algn="r">
              <a:lnSpc>
                <a:spcPct val="100000"/>
              </a:lnSpc>
              <a:spcAft>
                <a:spcPts val="1200"/>
              </a:spcAft>
              <a:buFont typeface="Arial" panose="020B0604020202020204" pitchFamily="34" charset="0"/>
              <a:buChar char="•"/>
            </a:pPr>
            <a:r>
              <a:rPr lang="he-IL" sz="2600" b="1" dirty="0">
                <a:solidFill>
                  <a:prstClr val="black"/>
                </a:solidFill>
                <a:latin typeface="Calibri" panose="020F0502020204030204" pitchFamily="34" charset="0"/>
                <a:cs typeface="Calibri" panose="020F0502020204030204" pitchFamily="34" charset="0"/>
              </a:rPr>
              <a:t>אילו אפשרויות נוספות יכולות להסביר את מה שאתה רואה?</a:t>
            </a:r>
          </a:p>
          <a:p>
            <a:pPr marL="457200" indent="-457200" algn="r">
              <a:lnSpc>
                <a:spcPct val="100000"/>
              </a:lnSpc>
              <a:spcAft>
                <a:spcPts val="1200"/>
              </a:spcAft>
              <a:buFont typeface="Arial" panose="020B0604020202020204" pitchFamily="34" charset="0"/>
              <a:buChar char="•"/>
            </a:pPr>
            <a:r>
              <a:rPr lang="he-IL" sz="2600" b="1" dirty="0">
                <a:solidFill>
                  <a:prstClr val="black"/>
                </a:solidFill>
                <a:latin typeface="Calibri" panose="020F0502020204030204" pitchFamily="34" charset="0"/>
                <a:cs typeface="Calibri" panose="020F0502020204030204" pitchFamily="34" charset="0"/>
              </a:rPr>
              <a:t>אם הילד היה מעיז לדבר איתך מה היית אומר לו?</a:t>
            </a:r>
          </a:p>
        </p:txBody>
      </p:sp>
    </p:spTree>
    <p:extLst>
      <p:ext uri="{BB962C8B-B14F-4D97-AF65-F5344CB8AC3E}">
        <p14:creationId xmlns:p14="http://schemas.microsoft.com/office/powerpoint/2010/main" val="37853770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600" b="1" dirty="0" smtClean="0"/>
              <a:t>החוויה הבינאישית שלי</a:t>
            </a:r>
            <a:endParaRPr lang="he-IL" sz="3600" b="1" dirty="0"/>
          </a:p>
        </p:txBody>
      </p:sp>
      <p:sp>
        <p:nvSpPr>
          <p:cNvPr id="3" name="מציין מיקום תוכן 2"/>
          <p:cNvSpPr>
            <a:spLocks noGrp="1"/>
          </p:cNvSpPr>
          <p:nvPr>
            <p:ph idx="1"/>
          </p:nvPr>
        </p:nvSpPr>
        <p:spPr/>
        <p:txBody>
          <a:bodyPr>
            <a:normAutofit/>
          </a:bodyPr>
          <a:lstStyle/>
          <a:p>
            <a:pPr marL="0" indent="0" algn="ctr">
              <a:buNone/>
            </a:pPr>
            <a:r>
              <a:rPr lang="he-IL" sz="2400" b="1" dirty="0" smtClean="0"/>
              <a:t>היזכר ב....</a:t>
            </a:r>
          </a:p>
          <a:p>
            <a:r>
              <a:rPr lang="he-IL" sz="2400" dirty="0" smtClean="0"/>
              <a:t>אירוע </a:t>
            </a:r>
          </a:p>
          <a:p>
            <a:r>
              <a:rPr lang="he-IL" sz="2400" dirty="0" smtClean="0"/>
              <a:t>משפט שנאמר לך</a:t>
            </a:r>
          </a:p>
          <a:p>
            <a:r>
              <a:rPr lang="he-IL" sz="2400" dirty="0" smtClean="0"/>
              <a:t>אדם  </a:t>
            </a:r>
          </a:p>
          <a:p>
            <a:pPr marL="0" indent="0">
              <a:buNone/>
            </a:pPr>
            <a:r>
              <a:rPr lang="he-IL" sz="2400" b="1" dirty="0" smtClean="0"/>
              <a:t>במהלך חייך שהייתה לו משמעות משנת חיים עבורך</a:t>
            </a:r>
          </a:p>
          <a:p>
            <a:pPr marL="0" indent="0">
              <a:buNone/>
            </a:pPr>
            <a:r>
              <a:rPr lang="he-IL" sz="2400" b="1" dirty="0" smtClean="0"/>
              <a:t>לחיוב או לשלילה</a:t>
            </a:r>
            <a:endParaRPr lang="he-IL" sz="2400" b="1" dirty="0"/>
          </a:p>
        </p:txBody>
      </p:sp>
    </p:spTree>
    <p:extLst>
      <p:ext uri="{BB962C8B-B14F-4D97-AF65-F5344CB8AC3E}">
        <p14:creationId xmlns:p14="http://schemas.microsoft.com/office/powerpoint/2010/main" val="1990614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3528" y="206692"/>
            <a:ext cx="8229600" cy="846044"/>
          </a:xfrm>
        </p:spPr>
        <p:txBody>
          <a:bodyPr>
            <a:normAutofit/>
          </a:bodyPr>
          <a:lstStyle/>
          <a:p>
            <a:pPr marL="64008" indent="0" algn="ctr"/>
            <a:r>
              <a:rPr lang="he-IL" b="1" dirty="0">
                <a:latin typeface="Calibri" panose="020F0502020204030204" pitchFamily="34" charset="0"/>
                <a:cs typeface="Calibri" panose="020F0502020204030204" pitchFamily="34" charset="0"/>
              </a:rPr>
              <a:t>איך זה נראה?</a:t>
            </a:r>
          </a:p>
        </p:txBody>
      </p:sp>
      <p:sp>
        <p:nvSpPr>
          <p:cNvPr id="3" name="מציין מיקום תוכן 2"/>
          <p:cNvSpPr>
            <a:spLocks noGrp="1"/>
          </p:cNvSpPr>
          <p:nvPr>
            <p:ph sz="half" idx="1"/>
          </p:nvPr>
        </p:nvSpPr>
        <p:spPr>
          <a:xfrm>
            <a:off x="323528" y="1981188"/>
            <a:ext cx="4624554" cy="3600400"/>
          </a:xfrm>
        </p:spPr>
        <p:txBody>
          <a:bodyPr numCol="1">
            <a:noAutofit/>
          </a:bodyPr>
          <a:lstStyle/>
          <a:p>
            <a:pPr marL="64008" indent="0">
              <a:buNone/>
            </a:pPr>
            <a:r>
              <a:rPr lang="he-IL" sz="1600" b="1" dirty="0" smtClean="0">
                <a:latin typeface="Calibri" panose="020F0502020204030204" pitchFamily="34" charset="0"/>
                <a:cs typeface="Calibri" panose="020F0502020204030204" pitchFamily="34" charset="0"/>
              </a:rPr>
              <a:t>* קשיי ריכוז</a:t>
            </a:r>
            <a:endParaRPr lang="he-IL" sz="1600" b="1" dirty="0">
              <a:latin typeface="Calibri" panose="020F0502020204030204" pitchFamily="34" charset="0"/>
              <a:cs typeface="Calibri" panose="020F0502020204030204" pitchFamily="34" charset="0"/>
            </a:endParaRPr>
          </a:p>
          <a:p>
            <a:pPr marL="64008" indent="0">
              <a:buNone/>
            </a:pPr>
            <a:r>
              <a:rPr lang="he-IL" sz="1600" b="1" dirty="0" smtClean="0">
                <a:latin typeface="Calibri" panose="020F0502020204030204" pitchFamily="34" charset="0"/>
                <a:cs typeface="Calibri" panose="020F0502020204030204" pitchFamily="34" charset="0"/>
              </a:rPr>
              <a:t>* הרטבה</a:t>
            </a:r>
            <a:endParaRPr lang="en-US" sz="1600" b="1" dirty="0" smtClean="0">
              <a:latin typeface="Calibri" panose="020F0502020204030204" pitchFamily="34" charset="0"/>
              <a:cs typeface="Calibri" panose="020F0502020204030204" pitchFamily="34" charset="0"/>
            </a:endParaRPr>
          </a:p>
          <a:p>
            <a:pPr lvl="0"/>
            <a:r>
              <a:rPr lang="he-IL" sz="1600" b="1" dirty="0" smtClean="0">
                <a:latin typeface="Calibri" panose="020F0502020204030204" pitchFamily="34" charset="0"/>
                <a:cs typeface="Calibri" panose="020F0502020204030204" pitchFamily="34" charset="0"/>
              </a:rPr>
              <a:t>אימפולסיביות</a:t>
            </a:r>
            <a:endParaRPr lang="en-US" sz="1600" b="1" dirty="0">
              <a:latin typeface="Calibri" panose="020F0502020204030204" pitchFamily="34" charset="0"/>
              <a:cs typeface="Calibri" panose="020F0502020204030204" pitchFamily="34" charset="0"/>
            </a:endParaRPr>
          </a:p>
          <a:p>
            <a:pPr lvl="0"/>
            <a:r>
              <a:rPr lang="he-IL" sz="1600" b="1" dirty="0">
                <a:latin typeface="Calibri" panose="020F0502020204030204" pitchFamily="34" charset="0"/>
                <a:cs typeface="Calibri" panose="020F0502020204030204" pitchFamily="34" charset="0"/>
              </a:rPr>
              <a:t>פחדים וחרדות</a:t>
            </a:r>
            <a:endParaRPr lang="en-US" sz="1600" b="1" dirty="0">
              <a:latin typeface="Calibri" panose="020F0502020204030204" pitchFamily="34" charset="0"/>
              <a:cs typeface="Calibri" panose="020F0502020204030204" pitchFamily="34" charset="0"/>
            </a:endParaRPr>
          </a:p>
          <a:p>
            <a:pPr lvl="0"/>
            <a:r>
              <a:rPr lang="he-IL" sz="1600" b="1" dirty="0">
                <a:latin typeface="Calibri" panose="020F0502020204030204" pitchFamily="34" charset="0"/>
                <a:cs typeface="Calibri" panose="020F0502020204030204" pitchFamily="34" charset="0"/>
              </a:rPr>
              <a:t>סיוטי לילה</a:t>
            </a:r>
            <a:endParaRPr lang="en-US" sz="1600" b="1" dirty="0">
              <a:latin typeface="Calibri" panose="020F0502020204030204" pitchFamily="34" charset="0"/>
              <a:cs typeface="Calibri" panose="020F0502020204030204" pitchFamily="34" charset="0"/>
            </a:endParaRPr>
          </a:p>
          <a:p>
            <a:pPr lvl="0"/>
            <a:r>
              <a:rPr lang="he-IL" sz="1600" b="1" dirty="0">
                <a:latin typeface="Calibri" panose="020F0502020204030204" pitchFamily="34" charset="0"/>
                <a:cs typeface="Calibri" panose="020F0502020204030204" pitchFamily="34" charset="0"/>
              </a:rPr>
              <a:t>תת או יתר תנועתיות</a:t>
            </a:r>
            <a:endParaRPr lang="en-US" sz="1600" b="1" dirty="0">
              <a:latin typeface="Calibri" panose="020F0502020204030204" pitchFamily="34" charset="0"/>
              <a:cs typeface="Calibri" panose="020F0502020204030204" pitchFamily="34" charset="0"/>
            </a:endParaRPr>
          </a:p>
          <a:p>
            <a:pPr lvl="0"/>
            <a:r>
              <a:rPr lang="he-IL" sz="1600" b="1" dirty="0">
                <a:latin typeface="Calibri" panose="020F0502020204030204" pitchFamily="34" charset="0"/>
                <a:cs typeface="Calibri" panose="020F0502020204030204" pitchFamily="34" charset="0"/>
              </a:rPr>
              <a:t>הבנה לקויה של מצבים בחברה</a:t>
            </a:r>
            <a:endParaRPr lang="en-US" sz="1600" b="1" dirty="0">
              <a:latin typeface="Calibri" panose="020F0502020204030204" pitchFamily="34" charset="0"/>
              <a:cs typeface="Calibri" panose="020F0502020204030204" pitchFamily="34" charset="0"/>
            </a:endParaRPr>
          </a:p>
          <a:p>
            <a:pPr lvl="0"/>
            <a:r>
              <a:rPr lang="he-IL" sz="1600" b="1" dirty="0">
                <a:latin typeface="Calibri" panose="020F0502020204030204" pitchFamily="34" charset="0"/>
                <a:cs typeface="Calibri" panose="020F0502020204030204" pitchFamily="34" charset="0"/>
              </a:rPr>
              <a:t>הערכה עצמית, מודעות וביטחון עצמי נמוכים</a:t>
            </a:r>
            <a:endParaRPr lang="en-US" sz="1600" b="1" dirty="0">
              <a:latin typeface="Calibri" panose="020F0502020204030204" pitchFamily="34" charset="0"/>
              <a:cs typeface="Calibri" panose="020F0502020204030204" pitchFamily="34" charset="0"/>
            </a:endParaRPr>
          </a:p>
          <a:p>
            <a:pPr marL="0" lvl="0" indent="0">
              <a:buNone/>
            </a:pPr>
            <a:endParaRPr lang="he-IL" sz="1600" b="1" dirty="0" smtClean="0">
              <a:latin typeface="Calibri" panose="020F0502020204030204" pitchFamily="34" charset="0"/>
              <a:cs typeface="Calibri" panose="020F0502020204030204" pitchFamily="34" charset="0"/>
            </a:endParaRPr>
          </a:p>
        </p:txBody>
      </p:sp>
      <p:sp>
        <p:nvSpPr>
          <p:cNvPr id="5" name="מציין מיקום תוכן 4"/>
          <p:cNvSpPr>
            <a:spLocks noGrp="1"/>
          </p:cNvSpPr>
          <p:nvPr>
            <p:ph sz="half" idx="2"/>
          </p:nvPr>
        </p:nvSpPr>
        <p:spPr>
          <a:xfrm>
            <a:off x="3347864" y="1981188"/>
            <a:ext cx="5184576" cy="3896084"/>
          </a:xfrm>
        </p:spPr>
        <p:txBody>
          <a:bodyPr>
            <a:noAutofit/>
          </a:bodyPr>
          <a:lstStyle/>
          <a:p>
            <a:pPr lvl="0"/>
            <a:r>
              <a:rPr lang="he-IL" sz="1600" b="1" dirty="0" smtClean="0">
                <a:latin typeface="Calibri" panose="020F0502020204030204" pitchFamily="34" charset="0"/>
                <a:cs typeface="Calibri" panose="020F0502020204030204" pitchFamily="34" charset="0"/>
              </a:rPr>
              <a:t>מציק </a:t>
            </a:r>
            <a:r>
              <a:rPr lang="he-IL" sz="1600" b="1" dirty="0">
                <a:latin typeface="Calibri" panose="020F0502020204030204" pitchFamily="34" charset="0"/>
                <a:cs typeface="Calibri" panose="020F0502020204030204" pitchFamily="34" charset="0"/>
              </a:rPr>
              <a:t>לאחרים באופן מכוון.</a:t>
            </a:r>
            <a:endParaRPr lang="en-US" sz="1600" b="1" dirty="0">
              <a:latin typeface="Calibri" panose="020F0502020204030204" pitchFamily="34" charset="0"/>
              <a:cs typeface="Calibri" panose="020F0502020204030204" pitchFamily="34" charset="0"/>
            </a:endParaRPr>
          </a:p>
          <a:p>
            <a:pPr lvl="0"/>
            <a:r>
              <a:rPr lang="he-IL" sz="1600" b="1" dirty="0">
                <a:latin typeface="Calibri" panose="020F0502020204030204" pitchFamily="34" charset="0"/>
                <a:cs typeface="Calibri" panose="020F0502020204030204" pitchFamily="34" charset="0"/>
              </a:rPr>
              <a:t>נוטה להאשים אחרים.</a:t>
            </a:r>
            <a:endParaRPr lang="en-US" sz="1600" b="1" dirty="0">
              <a:latin typeface="Calibri" panose="020F0502020204030204" pitchFamily="34" charset="0"/>
              <a:cs typeface="Calibri" panose="020F0502020204030204" pitchFamily="34" charset="0"/>
            </a:endParaRPr>
          </a:p>
          <a:p>
            <a:pPr lvl="0"/>
            <a:r>
              <a:rPr lang="he-IL" sz="1600" b="1" dirty="0">
                <a:latin typeface="Calibri" panose="020F0502020204030204" pitchFamily="34" charset="0"/>
                <a:cs typeface="Calibri" panose="020F0502020204030204" pitchFamily="34" charset="0"/>
              </a:rPr>
              <a:t>סף גירוי ותסכול נמוכים.</a:t>
            </a:r>
            <a:endParaRPr lang="en-US" sz="1600" b="1" dirty="0">
              <a:latin typeface="Calibri" panose="020F0502020204030204" pitchFamily="34" charset="0"/>
              <a:cs typeface="Calibri" panose="020F0502020204030204" pitchFamily="34" charset="0"/>
            </a:endParaRPr>
          </a:p>
          <a:p>
            <a:pPr lvl="0"/>
            <a:r>
              <a:rPr lang="he-IL" sz="1600" b="1" dirty="0" smtClean="0">
                <a:latin typeface="Calibri" panose="020F0502020204030204" pitchFamily="34" charset="0"/>
                <a:cs typeface="Calibri" panose="020F0502020204030204" pitchFamily="34" charset="0"/>
              </a:rPr>
              <a:t>נקמני </a:t>
            </a:r>
            <a:r>
              <a:rPr lang="he-IL" sz="1600" b="1" dirty="0">
                <a:latin typeface="Calibri" panose="020F0502020204030204" pitchFamily="34" charset="0"/>
                <a:cs typeface="Calibri" panose="020F0502020204030204" pitchFamily="34" charset="0"/>
              </a:rPr>
              <a:t>ונוטר טינה</a:t>
            </a:r>
            <a:r>
              <a:rPr lang="he-IL" sz="1600" b="1" dirty="0" smtClean="0">
                <a:latin typeface="Calibri" panose="020F0502020204030204" pitchFamily="34" charset="0"/>
                <a:cs typeface="Calibri" panose="020F0502020204030204" pitchFamily="34" charset="0"/>
              </a:rPr>
              <a:t>.</a:t>
            </a:r>
          </a:p>
          <a:p>
            <a:pPr lvl="0"/>
            <a:r>
              <a:rPr lang="he-IL" sz="1600" b="1" dirty="0" smtClean="0">
                <a:latin typeface="Calibri" panose="020F0502020204030204" pitchFamily="34" charset="0"/>
                <a:cs typeface="Calibri" panose="020F0502020204030204" pitchFamily="34" charset="0"/>
              </a:rPr>
              <a:t>התפרצות ואובדן שליטה</a:t>
            </a:r>
          </a:p>
          <a:p>
            <a:pPr lvl="0"/>
            <a:r>
              <a:rPr lang="he-IL" sz="1600" b="1" dirty="0" smtClean="0">
                <a:latin typeface="Calibri" panose="020F0502020204030204" pitchFamily="34" charset="0"/>
                <a:cs typeface="Calibri" panose="020F0502020204030204" pitchFamily="34" charset="0"/>
              </a:rPr>
              <a:t>כעוס ומלא </a:t>
            </a:r>
            <a:r>
              <a:rPr lang="he-IL" sz="1600" b="1" dirty="0">
                <a:latin typeface="Calibri" panose="020F0502020204030204" pitchFamily="34" charset="0"/>
                <a:cs typeface="Calibri" panose="020F0502020204030204" pitchFamily="34" charset="0"/>
              </a:rPr>
              <a:t>התנגדות. </a:t>
            </a:r>
            <a:endParaRPr lang="he-IL" sz="1600" b="1" dirty="0" smtClean="0">
              <a:latin typeface="Calibri" panose="020F0502020204030204" pitchFamily="34" charset="0"/>
              <a:cs typeface="Calibri" panose="020F0502020204030204" pitchFamily="34" charset="0"/>
            </a:endParaRPr>
          </a:p>
          <a:p>
            <a:pPr lvl="0"/>
            <a:r>
              <a:rPr lang="he-IL" sz="1600" b="1" dirty="0" smtClean="0">
                <a:latin typeface="Calibri" panose="020F0502020204030204" pitchFamily="34" charset="0"/>
                <a:cs typeface="Calibri" panose="020F0502020204030204" pitchFamily="34" charset="0"/>
              </a:rPr>
              <a:t>מאבד סבלנותו </a:t>
            </a:r>
            <a:r>
              <a:rPr lang="he-IL" sz="1600" b="1" dirty="0">
                <a:latin typeface="Calibri" panose="020F0502020204030204" pitchFamily="34" charset="0"/>
                <a:cs typeface="Calibri" panose="020F0502020204030204" pitchFamily="34" charset="0"/>
              </a:rPr>
              <a:t>מהר.</a:t>
            </a:r>
            <a:endParaRPr lang="en-US" sz="1600" b="1" dirty="0">
              <a:latin typeface="Calibri" panose="020F0502020204030204" pitchFamily="34" charset="0"/>
              <a:cs typeface="Calibri" panose="020F0502020204030204" pitchFamily="34" charset="0"/>
            </a:endParaRPr>
          </a:p>
          <a:p>
            <a:pPr lvl="0"/>
            <a:r>
              <a:rPr lang="he-IL" sz="1600" b="1" dirty="0">
                <a:latin typeface="Calibri" panose="020F0502020204030204" pitchFamily="34" charset="0"/>
                <a:cs typeface="Calibri" panose="020F0502020204030204" pitchFamily="34" charset="0"/>
              </a:rPr>
              <a:t>לעתים קרובות מתווכח עם מבוגרים.</a:t>
            </a:r>
            <a:endParaRPr lang="en-US" sz="1600" b="1" dirty="0">
              <a:latin typeface="Calibri" panose="020F0502020204030204" pitchFamily="34" charset="0"/>
              <a:cs typeface="Calibri" panose="020F0502020204030204" pitchFamily="34" charset="0"/>
            </a:endParaRPr>
          </a:p>
          <a:p>
            <a:pPr lvl="0"/>
            <a:r>
              <a:rPr lang="he-IL" sz="1600" b="1" dirty="0">
                <a:latin typeface="Calibri" panose="020F0502020204030204" pitchFamily="34" charset="0"/>
                <a:cs typeface="Calibri" panose="020F0502020204030204" pitchFamily="34" charset="0"/>
              </a:rPr>
              <a:t>לעתים קרובות מסרב או מתנגד לדרישות </a:t>
            </a:r>
            <a:endParaRPr lang="en-US" sz="1600" b="1" dirty="0">
              <a:latin typeface="Calibri" panose="020F0502020204030204" pitchFamily="34" charset="0"/>
              <a:cs typeface="Calibri" panose="020F0502020204030204" pitchFamily="34" charset="0"/>
            </a:endParaRPr>
          </a:p>
        </p:txBody>
      </p:sp>
      <p:sp>
        <p:nvSpPr>
          <p:cNvPr id="4" name="מלבן 3"/>
          <p:cNvSpPr/>
          <p:nvPr/>
        </p:nvSpPr>
        <p:spPr>
          <a:xfrm>
            <a:off x="1763688" y="980728"/>
            <a:ext cx="5712461" cy="553998"/>
          </a:xfrm>
          <a:prstGeom prst="rect">
            <a:avLst/>
          </a:prstGeom>
        </p:spPr>
        <p:txBody>
          <a:bodyPr wrap="none">
            <a:spAutoFit/>
          </a:bodyPr>
          <a:lstStyle/>
          <a:p>
            <a:pPr marL="64008" indent="0">
              <a:buNone/>
            </a:pPr>
            <a:r>
              <a:rPr lang="he-IL" sz="3000" b="1" dirty="0">
                <a:latin typeface="Calibri" panose="020F0502020204030204" pitchFamily="34" charset="0"/>
                <a:cs typeface="Calibri" panose="020F0502020204030204" pitchFamily="34" charset="0"/>
              </a:rPr>
              <a:t>אפיונים של בעיות התנהגותיות-רגשיות</a:t>
            </a:r>
            <a:endParaRPr lang="en-US" sz="3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517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3600" dirty="0" smtClean="0"/>
              <a:t>למה זה קורה?</a:t>
            </a:r>
            <a:endParaRPr lang="he-IL" sz="3600" dirty="0"/>
          </a:p>
        </p:txBody>
      </p:sp>
      <p:sp>
        <p:nvSpPr>
          <p:cNvPr id="3" name="מציין מיקום תוכן 2"/>
          <p:cNvSpPr>
            <a:spLocks noGrp="1"/>
          </p:cNvSpPr>
          <p:nvPr>
            <p:ph idx="1"/>
          </p:nvPr>
        </p:nvSpPr>
        <p:spPr>
          <a:xfrm>
            <a:off x="395536" y="1916832"/>
            <a:ext cx="7992887" cy="3888432"/>
          </a:xfrm>
        </p:spPr>
        <p:txBody>
          <a:bodyPr>
            <a:noAutofit/>
          </a:bodyPr>
          <a:lstStyle/>
          <a:p>
            <a:r>
              <a:rPr lang="he-IL" sz="2400" b="1" dirty="0">
                <a:latin typeface="Calibri" panose="020F0502020204030204" pitchFamily="34" charset="0"/>
                <a:cs typeface="Calibri" panose="020F0502020204030204" pitchFamily="34" charset="0"/>
              </a:rPr>
              <a:t>לסביבה בה גדל הילד השפעה משמעותית על היווצרותה של הפרעת התנהגות. הורות נוקשה ושימוש באלימות פיסית ומילולית חמורה עלולים להוביל ליצירת התנהגות אגרסיבית ובלתי מסתגלת. </a:t>
            </a:r>
            <a:endParaRPr lang="he-IL" sz="2400" b="1" dirty="0" smtClean="0">
              <a:latin typeface="Calibri" panose="020F0502020204030204" pitchFamily="34" charset="0"/>
              <a:cs typeface="Calibri" panose="020F0502020204030204" pitchFamily="34" charset="0"/>
            </a:endParaRPr>
          </a:p>
          <a:p>
            <a:r>
              <a:rPr lang="he-IL" sz="2400" b="1" dirty="0" smtClean="0">
                <a:latin typeface="Calibri" panose="020F0502020204030204" pitchFamily="34" charset="0"/>
                <a:cs typeface="Calibri" panose="020F0502020204030204" pitchFamily="34" charset="0"/>
              </a:rPr>
              <a:t>בנוסף</a:t>
            </a:r>
            <a:r>
              <a:rPr lang="he-IL" sz="2400" b="1" dirty="0">
                <a:latin typeface="Calibri" panose="020F0502020204030204" pitchFamily="34" charset="0"/>
                <a:cs typeface="Calibri" panose="020F0502020204030204" pitchFamily="34" charset="0"/>
              </a:rPr>
              <a:t>, הורים לילדים בעלי הפרעת התנהגות נוטים להיות מזניחים, ולסבול בעצמם מהפרעות נפשיות כהפרעות פסיכוטיות, הפרעת אישיות אנטי סוציאלית והתמכרות לחומרים שונים. ילד הגדל בתנאים אלו נמצא בסיכון מוגבר כאשר גם סביבת המחייה הרחבה יותר בעייתית ומאופיינת בעוני, היעדר מערכות תמיכה ומסגרות יציבות.</a:t>
            </a:r>
            <a:endParaRPr lang="en-US" sz="24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608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600" b="1" dirty="0" smtClean="0"/>
              <a:t>הפרעת קשב וריכוז </a:t>
            </a:r>
            <a:r>
              <a:rPr lang="en-US" sz="3600" b="1" dirty="0" smtClean="0"/>
              <a:t>ADHD</a:t>
            </a:r>
            <a:endParaRPr lang="he-IL" sz="3600" b="1" dirty="0"/>
          </a:p>
        </p:txBody>
      </p:sp>
      <p:sp>
        <p:nvSpPr>
          <p:cNvPr id="3" name="מציין מיקום תוכן 2"/>
          <p:cNvSpPr>
            <a:spLocks noGrp="1"/>
          </p:cNvSpPr>
          <p:nvPr>
            <p:ph idx="1"/>
          </p:nvPr>
        </p:nvSpPr>
        <p:spPr/>
        <p:txBody>
          <a:bodyPr>
            <a:noAutofit/>
          </a:bodyPr>
          <a:lstStyle/>
          <a:p>
            <a:r>
              <a:rPr lang="he-IL" sz="2400" b="1" dirty="0">
                <a:latin typeface="Calibri" panose="020F0502020204030204" pitchFamily="34" charset="0"/>
                <a:cs typeface="Calibri" panose="020F0502020204030204" pitchFamily="34" charset="0"/>
              </a:rPr>
              <a:t>הפרעת קשב וריכוז מורכבת מגרעין </a:t>
            </a:r>
            <a:r>
              <a:rPr lang="he-IL" sz="2400" b="1" dirty="0" smtClean="0">
                <a:latin typeface="Calibri" panose="020F0502020204030204" pitchFamily="34" charset="0"/>
                <a:cs typeface="Calibri" panose="020F0502020204030204" pitchFamily="34" charset="0"/>
              </a:rPr>
              <a:t>אורגני (במוח) </a:t>
            </a:r>
            <a:r>
              <a:rPr lang="he-IL" sz="2400" b="1" dirty="0">
                <a:latin typeface="Calibri" panose="020F0502020204030204" pitchFamily="34" charset="0"/>
                <a:cs typeface="Calibri" panose="020F0502020204030204" pitchFamily="34" charset="0"/>
              </a:rPr>
              <a:t>סביבו מתפתחות עם השנים שכבות של תגובות פסיכולוגיות וחברתיות, שהן היוצרות בסופו של דבר את המבנה השלם של </a:t>
            </a:r>
            <a:r>
              <a:rPr lang="he-IL" sz="2400" b="1" dirty="0" smtClean="0">
                <a:latin typeface="Calibri" panose="020F0502020204030204" pitchFamily="34" charset="0"/>
                <a:cs typeface="Calibri" panose="020F0502020204030204" pitchFamily="34" charset="0"/>
              </a:rPr>
              <a:t>ההפרעה.</a:t>
            </a:r>
          </a:p>
          <a:p>
            <a:r>
              <a:rPr lang="he-IL" sz="2400" b="1" dirty="0">
                <a:latin typeface="Calibri" panose="020F0502020204030204" pitchFamily="34" charset="0"/>
                <a:cs typeface="Calibri" panose="020F0502020204030204" pitchFamily="34" charset="0"/>
              </a:rPr>
              <a:t>אין שתי הפרעות קשב זהות. הפרעת הקשב, גם אם "עוצמתה האורגנית" תהיה זהה בשני ילדים, תתבטא בשניהם באופן שונה לחלוטין בהתאם ליתר תכונותיהם ולסביבה המקיפה אותם</a:t>
            </a:r>
            <a:r>
              <a:rPr lang="en-US" sz="2400" b="1"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62542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anchor="ctr">
            <a:normAutofit/>
          </a:bodyPr>
          <a:lstStyle/>
          <a:p>
            <a:pPr algn="ctr"/>
            <a:r>
              <a:rPr lang="he-IL" sz="3600" b="1" dirty="0"/>
              <a:t>הפרעות רגשיות</a:t>
            </a:r>
          </a:p>
        </p:txBody>
      </p:sp>
      <p:sp>
        <p:nvSpPr>
          <p:cNvPr id="3" name="מציין מיקום תוכן 2"/>
          <p:cNvSpPr>
            <a:spLocks noGrp="1"/>
          </p:cNvSpPr>
          <p:nvPr>
            <p:ph idx="1"/>
          </p:nvPr>
        </p:nvSpPr>
        <p:spPr/>
        <p:txBody>
          <a:bodyPr vert="horz" anchor="t">
            <a:normAutofit/>
          </a:bodyPr>
          <a:lstStyle/>
          <a:p>
            <a:r>
              <a:rPr lang="he-IL" sz="2400" b="1" dirty="0">
                <a:latin typeface="Calibri" panose="020F0502020204030204" pitchFamily="34" charset="0"/>
                <a:cs typeface="Calibri" panose="020F0502020204030204" pitchFamily="34" charset="0"/>
              </a:rPr>
              <a:t>המונח בעיות רגשיות אצל ילדים הוא שם כולל למגוון קשיים רגשיים, התנהגותיים או בין אישיים אשר מופיעים בגילאי הילדות וגורמים למצוקה או פגיעה בתפקודו התקין של הילד.</a:t>
            </a:r>
          </a:p>
          <a:p>
            <a:r>
              <a:rPr lang="he-IL" sz="2400" b="1" dirty="0">
                <a:latin typeface="Calibri" panose="020F0502020204030204" pitchFamily="34" charset="0"/>
                <a:cs typeface="Calibri" panose="020F0502020204030204" pitchFamily="34" charset="0"/>
              </a:rPr>
              <a:t>אחד האתגרים בזיהוי מקור הבעיות הרגשיות, הוא שהביטוי ההתנהגותי לא תמיד מצביע על הסיבה לבעיה. רגשות יכולים לכסות אחד על השני. </a:t>
            </a:r>
          </a:p>
        </p:txBody>
      </p:sp>
    </p:spTree>
    <p:extLst>
      <p:ext uri="{BB962C8B-B14F-4D97-AF65-F5344CB8AC3E}">
        <p14:creationId xmlns:p14="http://schemas.microsoft.com/office/powerpoint/2010/main" val="2658936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a:spLocks noGrp="1"/>
          </p:cNvSpPr>
          <p:nvPr>
            <p:ph type="title"/>
          </p:nvPr>
        </p:nvSpPr>
        <p:spPr>
          <a:xfrm>
            <a:off x="2965803" y="527255"/>
            <a:ext cx="4892181" cy="1152128"/>
          </a:xfrm>
        </p:spPr>
        <p:txBody>
          <a:bodyPr vert="horz" anchor="ctr">
            <a:normAutofit/>
          </a:bodyPr>
          <a:lstStyle/>
          <a:p>
            <a:pPr algn="ctr"/>
            <a:r>
              <a:rPr lang="he-IL" b="1" dirty="0" smtClean="0">
                <a:latin typeface="Calibri" panose="020F0502020204030204" pitchFamily="34" charset="0"/>
                <a:cs typeface="Calibri" panose="020F0502020204030204" pitchFamily="34" charset="0"/>
              </a:rPr>
              <a:t>לדוגמא</a:t>
            </a:r>
            <a:endParaRPr lang="he-IL" b="1" dirty="0">
              <a:latin typeface="Calibri" panose="020F0502020204030204" pitchFamily="34" charset="0"/>
              <a:cs typeface="Calibri" panose="020F0502020204030204" pitchFamily="34" charset="0"/>
            </a:endParaRPr>
          </a:p>
        </p:txBody>
      </p:sp>
      <p:sp>
        <p:nvSpPr>
          <p:cNvPr id="5" name="מציין מיקום תוכן 4"/>
          <p:cNvSpPr>
            <a:spLocks noGrp="1"/>
          </p:cNvSpPr>
          <p:nvPr>
            <p:ph idx="1"/>
          </p:nvPr>
        </p:nvSpPr>
        <p:spPr>
          <a:xfrm>
            <a:off x="2843808" y="1952836"/>
            <a:ext cx="6073723" cy="1476164"/>
          </a:xfrm>
        </p:spPr>
        <p:txBody>
          <a:bodyPr vert="horz" anchor="t">
            <a:normAutofit/>
          </a:bodyPr>
          <a:lstStyle/>
          <a:p>
            <a:r>
              <a:rPr lang="he-IL" b="1" dirty="0" smtClean="0">
                <a:latin typeface="Calibri" panose="020F0502020204030204" pitchFamily="34" charset="0"/>
                <a:cs typeface="Calibri" panose="020F0502020204030204" pitchFamily="34" charset="0"/>
              </a:rPr>
              <a:t>פחד </a:t>
            </a:r>
            <a:r>
              <a:rPr lang="he-IL" b="1" dirty="0">
                <a:latin typeface="Calibri" panose="020F0502020204030204" pitchFamily="34" charset="0"/>
                <a:cs typeface="Calibri" panose="020F0502020204030204" pitchFamily="34" charset="0"/>
              </a:rPr>
              <a:t>מחופש לכעס</a:t>
            </a:r>
          </a:p>
          <a:p>
            <a:r>
              <a:rPr lang="he-IL" b="1" dirty="0">
                <a:latin typeface="Calibri" panose="020F0502020204030204" pitchFamily="34" charset="0"/>
                <a:cs typeface="Calibri" panose="020F0502020204030204" pitchFamily="34" charset="0"/>
              </a:rPr>
              <a:t>עצב מחופש לשעמום או אדישות</a:t>
            </a:r>
          </a:p>
          <a:p>
            <a:r>
              <a:rPr lang="he-IL" b="1" dirty="0">
                <a:latin typeface="Calibri" panose="020F0502020204030204" pitchFamily="34" charset="0"/>
                <a:cs typeface="Calibri" panose="020F0502020204030204" pitchFamily="34" charset="0"/>
              </a:rPr>
              <a:t>חרדה וחוסר ביטחון מחופשים לצחוק מוגזם</a:t>
            </a:r>
            <a:endParaRPr lang="en-US" b="1" dirty="0">
              <a:latin typeface="Calibri" panose="020F0502020204030204" pitchFamily="34" charset="0"/>
              <a:cs typeface="Calibri" panose="020F0502020204030204" pitchFamily="34" charset="0"/>
            </a:endParaRPr>
          </a:p>
        </p:txBody>
      </p:sp>
      <p:pic>
        <p:nvPicPr>
          <p:cNvPr id="2050" name="Picture 2" descr="תוצאת תמונה עבור ליצן עצוב"/>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403" b="84621" l="10000" r="90000"/>
                    </a14:imgEffect>
                  </a14:imgLayer>
                </a14:imgProps>
              </a:ext>
              <a:ext uri="{28A0092B-C50C-407E-A947-70E740481C1C}">
                <a14:useLocalDpi xmlns:a14="http://schemas.microsoft.com/office/drawing/2010/main" val="0"/>
              </a:ext>
            </a:extLst>
          </a:blip>
          <a:srcRect b="5977"/>
          <a:stretch/>
        </p:blipFill>
        <p:spPr bwMode="auto">
          <a:xfrm>
            <a:off x="75197" y="1484784"/>
            <a:ext cx="2857103" cy="2808312"/>
          </a:xfrm>
          <a:prstGeom prst="rect">
            <a:avLst/>
          </a:prstGeom>
          <a:noFill/>
          <a:ln>
            <a:noFill/>
          </a:ln>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779035" y="3573016"/>
            <a:ext cx="4259692" cy="3147015"/>
          </a:xfrm>
          <a:prstGeom prst="rect">
            <a:avLst/>
          </a:prstGeom>
          <a:noFill/>
        </p:spPr>
        <p:txBody>
          <a:bodyPr wrap="none" rtlCol="1">
            <a:spAutoFit/>
          </a:bodyPr>
          <a:lstStyle/>
          <a:p>
            <a:pPr marL="484632" algn="ctr">
              <a:spcBef>
                <a:spcPct val="0"/>
              </a:spcBef>
            </a:pPr>
            <a:r>
              <a:rPr lang="he-IL" sz="3400" b="1" dirty="0">
                <a:ln w="6350">
                  <a:solidFill>
                    <a:schemeClr val="accent1">
                      <a:shade val="43000"/>
                    </a:schemeClr>
                  </a:solidFill>
                </a:ln>
                <a:effectLst>
                  <a:outerShdw blurRad="26000" dist="26000" dir="14500000" algn="tl" rotWithShape="0">
                    <a:srgbClr val="000000">
                      <a:alpha val="40000"/>
                    </a:srgbClr>
                  </a:outerShdw>
                </a:effectLst>
                <a:latin typeface="Calibri" panose="020F0502020204030204" pitchFamily="34" charset="0"/>
                <a:ea typeface="+mj-ea"/>
                <a:cs typeface="Calibri" panose="020F0502020204030204" pitchFamily="34" charset="0"/>
              </a:rPr>
              <a:t>מה נראה לרוב בשטח?</a:t>
            </a:r>
          </a:p>
          <a:p>
            <a:pPr algn="ctr">
              <a:lnSpc>
                <a:spcPct val="115000"/>
              </a:lnSpc>
              <a:spcAft>
                <a:spcPts val="1000"/>
              </a:spcAft>
            </a:pPr>
            <a:r>
              <a:rPr lang="he-IL" sz="3000" b="1" dirty="0">
                <a:latin typeface="Calibri" panose="020F0502020204030204" pitchFamily="34" charset="0"/>
                <a:cs typeface="Calibri" panose="020F0502020204030204" pitchFamily="34" charset="0"/>
              </a:rPr>
              <a:t>חרדה</a:t>
            </a:r>
          </a:p>
          <a:p>
            <a:pPr algn="ctr">
              <a:lnSpc>
                <a:spcPct val="115000"/>
              </a:lnSpc>
              <a:spcAft>
                <a:spcPts val="1000"/>
              </a:spcAft>
            </a:pPr>
            <a:r>
              <a:rPr lang="he-IL" sz="3000" b="1" dirty="0">
                <a:latin typeface="Calibri" panose="020F0502020204030204" pitchFamily="34" charset="0"/>
                <a:cs typeface="Calibri" panose="020F0502020204030204" pitchFamily="34" charset="0"/>
              </a:rPr>
              <a:t>התקפי זעם</a:t>
            </a:r>
          </a:p>
          <a:p>
            <a:pPr algn="ctr">
              <a:lnSpc>
                <a:spcPct val="115000"/>
              </a:lnSpc>
              <a:spcAft>
                <a:spcPts val="1000"/>
              </a:spcAft>
            </a:pPr>
            <a:r>
              <a:rPr lang="he-IL" sz="3000" b="1" dirty="0">
                <a:latin typeface="Calibri" panose="020F0502020204030204" pitchFamily="34" charset="0"/>
                <a:cs typeface="Calibri" panose="020F0502020204030204" pitchFamily="34" charset="0"/>
              </a:rPr>
              <a:t>דיכאון</a:t>
            </a:r>
            <a:endParaRPr lang="en-US" sz="3000" b="1" dirty="0">
              <a:latin typeface="Calibri" panose="020F0502020204030204" pitchFamily="34" charset="0"/>
              <a:cs typeface="Calibri" panose="020F0502020204030204" pitchFamily="34" charset="0"/>
            </a:endParaRPr>
          </a:p>
          <a:p>
            <a:endParaRPr lang="he-IL" b="1" dirty="0">
              <a:latin typeface="Calibri" panose="020F0502020204030204" pitchFamily="34" charset="0"/>
              <a:cs typeface="Calibri" panose="020F0502020204030204" pitchFamily="34" charset="0"/>
            </a:endParaRPr>
          </a:p>
          <a:p>
            <a:endParaRPr lang="he-IL"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4765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anchor="ctr">
            <a:normAutofit/>
          </a:bodyPr>
          <a:lstStyle/>
          <a:p>
            <a:pPr algn="ctr"/>
            <a:r>
              <a:rPr lang="he-IL" b="1" dirty="0">
                <a:latin typeface="Calibri" panose="020F0502020204030204" pitchFamily="34" charset="0"/>
              </a:rPr>
              <a:t>חרדה</a:t>
            </a:r>
          </a:p>
        </p:txBody>
      </p:sp>
      <p:sp>
        <p:nvSpPr>
          <p:cNvPr id="3" name="מציין מיקום תוכן 2"/>
          <p:cNvSpPr>
            <a:spLocks noGrp="1"/>
          </p:cNvSpPr>
          <p:nvPr>
            <p:ph idx="1"/>
          </p:nvPr>
        </p:nvSpPr>
        <p:spPr/>
        <p:txBody>
          <a:bodyPr vert="horz" anchor="t">
            <a:normAutofit/>
          </a:bodyPr>
          <a:lstStyle/>
          <a:p>
            <a:r>
              <a:rPr lang="he-IL" sz="2400" b="1" dirty="0">
                <a:latin typeface="Calibri" panose="020F0502020204030204" pitchFamily="34" charset="0"/>
                <a:cs typeface="Calibri" panose="020F0502020204030204" pitchFamily="34" charset="0"/>
              </a:rPr>
              <a:t>ילדים רבים מפחדים מאנשים זרים, מבעלי חיים, יצורים דמיוניים, חושך וחלומות מפחידים. כאשר הפחדים והחרדות תופסים מקום מרכזי בחייו של הילד, נפגעת התחושה של היותו מוגן, רמת התפקוד יורדת והקשרים החברתיים</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יכולים להיחלש</a:t>
            </a:r>
            <a:r>
              <a:rPr lang="en-US" sz="2400" b="1" dirty="0">
                <a:latin typeface="Calibri" panose="020F0502020204030204" pitchFamily="34" charset="0"/>
                <a:cs typeface="Calibri" panose="020F0502020204030204" pitchFamily="34" charset="0"/>
              </a:rPr>
              <a:t>.</a:t>
            </a:r>
          </a:p>
          <a:p>
            <a:r>
              <a:rPr lang="he-IL" sz="2400" b="1" dirty="0">
                <a:latin typeface="Calibri" panose="020F0502020204030204" pitchFamily="34" charset="0"/>
                <a:cs typeface="Calibri" panose="020F0502020204030204" pitchFamily="34" charset="0"/>
              </a:rPr>
              <a:t>למרות שהפחד הוא פרי מוחו של הילד, עבורו הוא ממשי, יש לו שם וצורה ולכן הוא מפחיד. </a:t>
            </a:r>
          </a:p>
        </p:txBody>
      </p:sp>
      <p:pic>
        <p:nvPicPr>
          <p:cNvPr id="4" name="תמונה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88640"/>
            <a:ext cx="2657872" cy="1772816"/>
          </a:xfrm>
          <a:prstGeom prst="rect">
            <a:avLst/>
          </a:prstGeom>
          <a:effectLst>
            <a:softEdge rad="127000"/>
          </a:effectLst>
        </p:spPr>
      </p:pic>
    </p:spTree>
    <p:extLst>
      <p:ext uri="{BB962C8B-B14F-4D97-AF65-F5344CB8AC3E}">
        <p14:creationId xmlns:p14="http://schemas.microsoft.com/office/powerpoint/2010/main" val="2919626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vert="horz" anchor="ctr">
            <a:normAutofit/>
          </a:bodyPr>
          <a:lstStyle/>
          <a:p>
            <a:pPr algn="ctr"/>
            <a:r>
              <a:rPr lang="he-IL" sz="3600" b="1" dirty="0"/>
              <a:t>התקפי זעם</a:t>
            </a:r>
          </a:p>
        </p:txBody>
      </p:sp>
      <p:sp>
        <p:nvSpPr>
          <p:cNvPr id="3" name="מציין מיקום תוכן 2"/>
          <p:cNvSpPr>
            <a:spLocks noGrp="1"/>
          </p:cNvSpPr>
          <p:nvPr>
            <p:ph idx="1"/>
          </p:nvPr>
        </p:nvSpPr>
        <p:spPr/>
        <p:txBody>
          <a:bodyPr vert="horz" anchor="t">
            <a:normAutofit/>
          </a:bodyPr>
          <a:lstStyle/>
          <a:p>
            <a:r>
              <a:rPr lang="he-IL" sz="2400" b="1" dirty="0">
                <a:latin typeface="Calibri" panose="020F0502020204030204" pitchFamily="34" charset="0"/>
                <a:cs typeface="Calibri" panose="020F0502020204030204" pitchFamily="34" charset="0"/>
              </a:rPr>
              <a:t>כעס הוא תגובה לתחושה של פגיעה פיזית או רגשית</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כלפי חוץ ניתן לפרש</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לפעמים את הכעס כהתנהגות תוקפנית, בעוד שלמעשה הילד </a:t>
            </a:r>
            <a:r>
              <a:rPr lang="he-IL" sz="2400" b="1" dirty="0" err="1">
                <a:latin typeface="Calibri" panose="020F0502020204030204" pitchFamily="34" charset="0"/>
                <a:cs typeface="Calibri" panose="020F0502020204030204" pitchFamily="34" charset="0"/>
              </a:rPr>
              <a:t>ה”כועס</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מגן על עצמו</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כדי לשמר</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את</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שלמות תחושת הערך העצמי</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שנפגעה</a:t>
            </a:r>
            <a:r>
              <a:rPr lang="en-US" sz="2400" b="1" dirty="0">
                <a:latin typeface="Calibri" panose="020F0502020204030204" pitchFamily="34" charset="0"/>
                <a:cs typeface="Calibri" panose="020F0502020204030204" pitchFamily="34" charset="0"/>
              </a:rPr>
              <a:t>. </a:t>
            </a:r>
            <a:r>
              <a:rPr lang="he-IL" sz="2400" b="1" dirty="0">
                <a:latin typeface="Calibri" panose="020F0502020204030204" pitchFamily="34" charset="0"/>
                <a:cs typeface="Calibri" panose="020F0502020204030204" pitchFamily="34" charset="0"/>
              </a:rPr>
              <a:t>עוצמת הכעס שהילד חווה עשויה להציף אותו עד כדי התקפי זעם בלתי נשלטים</a:t>
            </a:r>
          </a:p>
        </p:txBody>
      </p:sp>
    </p:spTree>
    <p:extLst>
      <p:ext uri="{BB962C8B-B14F-4D97-AF65-F5344CB8AC3E}">
        <p14:creationId xmlns:p14="http://schemas.microsoft.com/office/powerpoint/2010/main" val="250650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xmlns="" name="Gallery" id="{BBFCD31E-59A1-489D-B089-A3EAD7CAE12E}" vid="{F5E91637-A7B6-4E27-B710-77DA7014EE1E}"/>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2196</TotalTime>
  <Words>1392</Words>
  <Application>Microsoft Office PowerPoint</Application>
  <PresentationFormat>‫הצגה על המסך (4:3)</PresentationFormat>
  <Paragraphs>222</Paragraphs>
  <Slides>28</Slides>
  <Notes>10</Notes>
  <HiddenSlides>0</HiddenSlides>
  <MMClips>0</MMClips>
  <ScaleCrop>false</ScaleCrop>
  <HeadingPairs>
    <vt:vector size="4" baseType="variant">
      <vt:variant>
        <vt:lpstr>ערכת נושא</vt:lpstr>
      </vt:variant>
      <vt:variant>
        <vt:i4>1</vt:i4>
      </vt:variant>
      <vt:variant>
        <vt:lpstr>כותרות שקופיות</vt:lpstr>
      </vt:variant>
      <vt:variant>
        <vt:i4>28</vt:i4>
      </vt:variant>
    </vt:vector>
  </HeadingPairs>
  <TitlesOfParts>
    <vt:vector size="29" baseType="lpstr">
      <vt:lpstr>Gallery</vt:lpstr>
      <vt:lpstr>הפרעות רגשיות והתנהגותיות זיהוי סימני מצוקה ילדים ונוער בסיכון</vt:lpstr>
      <vt:lpstr>מהי הפרעת התנהגות?</vt:lpstr>
      <vt:lpstr>איך זה נראה?</vt:lpstr>
      <vt:lpstr>למה זה קורה?</vt:lpstr>
      <vt:lpstr>הפרעת קשב וריכוז ADHD</vt:lpstr>
      <vt:lpstr>הפרעות רגשיות</vt:lpstr>
      <vt:lpstr>לדוגמא</vt:lpstr>
      <vt:lpstr>חרדה</vt:lpstr>
      <vt:lpstr>התקפי זעם</vt:lpstr>
      <vt:lpstr>דיכאון ילדים ונוער</vt:lpstr>
      <vt:lpstr>דיכאון אצל מתבגרים</vt:lpstr>
      <vt:lpstr>בעיות חברתיות</vt:lpstr>
      <vt:lpstr>טראומה</vt:lpstr>
      <vt:lpstr>"כלום לא עצוב הכול כרגיל כלום לא קורה פה כלום לא קורה  פה"                                      אביתר בנאי</vt:lpstr>
      <vt:lpstr>מצגת של PowerPoint</vt:lpstr>
      <vt:lpstr>זיהוי סימני מצוקה</vt:lpstr>
      <vt:lpstr>לדוגמא</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תודה רבה!  עכשיו תורכם...  </vt:lpstr>
      <vt:lpstr>מצגת של PowerPoint</vt:lpstr>
      <vt:lpstr>החוויה הבינאישית שלי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הפרעות רגשיות והתנהגותיות</dc:title>
  <dc:creator>user</dc:creator>
  <cp:lastModifiedBy>user</cp:lastModifiedBy>
  <cp:revision>83</cp:revision>
  <dcterms:created xsi:type="dcterms:W3CDTF">2017-08-07T17:14:38Z</dcterms:created>
  <dcterms:modified xsi:type="dcterms:W3CDTF">2019-08-09T13:02:43Z</dcterms:modified>
</cp:coreProperties>
</file>